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sldIdLst>
    <p:sldId id="256" r:id="rId2"/>
    <p:sldId id="265" r:id="rId3"/>
    <p:sldId id="264" r:id="rId4"/>
    <p:sldId id="266" r:id="rId5"/>
    <p:sldId id="271" r:id="rId6"/>
    <p:sldId id="268" r:id="rId7"/>
    <p:sldId id="270" r:id="rId8"/>
    <p:sldId id="269" r:id="rId9"/>
    <p:sldId id="267" r:id="rId10"/>
    <p:sldId id="273" r:id="rId11"/>
    <p:sldId id="274" r:id="rId12"/>
    <p:sldId id="272" r:id="rId13"/>
    <p:sldId id="276" r:id="rId14"/>
    <p:sldId id="27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 autoAdjust="0"/>
    <p:restoredTop sz="85023" autoAdjust="0"/>
  </p:normalViewPr>
  <p:slideViewPr>
    <p:cSldViewPr snapToGrid="0">
      <p:cViewPr varScale="1">
        <p:scale>
          <a:sx n="91" d="100"/>
          <a:sy n="91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21C49-D7F1-4D7D-916E-CA6D164FC92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B7C0-C2D4-4330-8313-6264C1033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Energy and climate improvements of some sort are on most communities’ agendas.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what to do and how to get started.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goals is to move at least some of you from aspiration to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0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final word about </a:t>
            </a:r>
            <a:r>
              <a:rPr lang="en-US"/>
              <a:t>getting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Buy RECs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RECs are the renewable attributes of renewable energy production, reduced to a commodified, tradable certificate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Number one source of GHG reduction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can you do this?  Just ask your consultant for REC pricing.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3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make solar faster, easier, and cheaper.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combine bulk and declining block pricing with a series of educational events called Solar Power hours to move home and business owners from the idea of a solar array to an actual, in their hands installation proposal.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People spend years thinking should I, shouldn’t I on getting a solar installation.  But once they have the specs and price in their hands, they spend only minutes or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Urbana, like so many, has a closed landfill.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Great location for medium scale solar array.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CS is, LICS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Things I knew, ballast racking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Things I didn’t know, ballast fence poles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model as solar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Homes are 3-6 tons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get same tax credit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Geo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Replaces fossil fuel methane gas and does so cheaper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town res lots were little trod territory for most drillers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15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61% of U.S. households used natural gas for at least one energy end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B7C0-C2D4-4330-8313-6264C1033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6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2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085" y="1449304"/>
            <a:ext cx="12025540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10" name="Rectangle 9"/>
          <p:cNvSpPr/>
          <p:nvPr/>
        </p:nvSpPr>
        <p:spPr>
          <a:xfrm>
            <a:off x="87085" y="1396720"/>
            <a:ext cx="12025540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11" name="Rectangle 10"/>
          <p:cNvSpPr/>
          <p:nvPr/>
        </p:nvSpPr>
        <p:spPr>
          <a:xfrm>
            <a:off x="87085" y="2976649"/>
            <a:ext cx="12025540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826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2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342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2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0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171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25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33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336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2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D1F06E-3AF4-4858-A009-3F0FA04584D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F347B4-5CE1-427F-9481-7DEE607E9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rtess@urbanaillinois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mi.org/insight/gas-stoves-pollution-healt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rtess@urbanaillinois.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lsfa.nexamp.com/amer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2334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Scott R. Tess</a:t>
            </a:r>
          </a:p>
          <a:p>
            <a:r>
              <a:rPr lang="en-US" dirty="0"/>
              <a:t>Sustainability &amp; Resilience Officer</a:t>
            </a:r>
          </a:p>
          <a:p>
            <a:r>
              <a:rPr lang="en-US" dirty="0"/>
              <a:t>City of Urbana, IL</a:t>
            </a:r>
          </a:p>
          <a:p>
            <a:r>
              <a:rPr lang="en-US" dirty="0">
                <a:hlinkClick r:id="rId3"/>
              </a:rPr>
              <a:t>srtess@urbanaillinois.us</a:t>
            </a:r>
            <a:endParaRPr lang="en-US" dirty="0"/>
          </a:p>
          <a:p>
            <a:r>
              <a:rPr lang="en-US" dirty="0"/>
              <a:t>217-384-3281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Renewable Energy Four Ways in Urbana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019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Bulk Geothermal Purchase Program or Group Buy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7413D7-A4C5-470C-971D-3B6D11E8F0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09" y="1550278"/>
            <a:ext cx="3429000" cy="4572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3C3D9F-0163-44F1-97FC-A96FDF945CF9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0B47C0-6BA0-4225-A176-068D05F8D4FC}"/>
              </a:ext>
            </a:extLst>
          </p:cNvPr>
          <p:cNvSpPr txBox="1">
            <a:spLocks/>
          </p:cNvSpPr>
          <p:nvPr/>
        </p:nvSpPr>
        <p:spPr>
          <a:xfrm>
            <a:off x="1219200" y="1447800"/>
            <a:ext cx="54338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Driving down drilling cost is crucial</a:t>
            </a:r>
          </a:p>
          <a:p>
            <a:r>
              <a:rPr lang="en-US" dirty="0"/>
              <a:t>Smaller rigs that can get in back yards and basements is crucial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7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Bulk Geothermal Purchase Program or Group Buy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C3D9F-0163-44F1-97FC-A96FDF945CF9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F6C9F-1006-49F1-8AB7-296F0D3DF4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Social norming decades behind solar</a:t>
            </a:r>
          </a:p>
          <a:p>
            <a:r>
              <a:rPr lang="en-US" dirty="0"/>
              <a:t>No serendipitous marketing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757299-8D36-449C-88B2-A9225353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41" y="2980888"/>
            <a:ext cx="4711759" cy="29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77C20FB-7F29-4F00-B852-8E5F094C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0888"/>
            <a:ext cx="5183661" cy="29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7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Bulk Geothermal Purchase Program or Group Buy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17822" cy="4572000"/>
          </a:xfrm>
        </p:spPr>
        <p:txBody>
          <a:bodyPr/>
          <a:lstStyle/>
          <a:p>
            <a:r>
              <a:rPr lang="en-US" dirty="0"/>
              <a:t>Compelling drawbacks of burning fossil fuels inside our houses.</a:t>
            </a:r>
          </a:p>
          <a:p>
            <a:r>
              <a:rPr lang="en-US" dirty="0"/>
              <a:t>Rocky Mountain </a:t>
            </a:r>
            <a:r>
              <a:rPr lang="en-US" dirty="0" err="1"/>
              <a:t>Insitute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https://rmi.org/insight/gas-stoves-pollution-health/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C3D9F-0163-44F1-97FC-A96FDF945CF9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EF2C2-C373-49B6-835F-516E1465A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14" t="17173" r="26259" b="7928"/>
          <a:stretch/>
        </p:blipFill>
        <p:spPr>
          <a:xfrm>
            <a:off x="6306206" y="1735863"/>
            <a:ext cx="5707118" cy="46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Bulk Geothermal Purchase Program or Group Buy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199" y="1447800"/>
            <a:ext cx="8681545" cy="4572000"/>
          </a:xfrm>
        </p:spPr>
        <p:txBody>
          <a:bodyPr/>
          <a:lstStyle/>
          <a:p>
            <a:r>
              <a:rPr lang="en-US" dirty="0"/>
              <a:t>Compelling drawbacks to methane natural gas infrastructure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C3D9F-0163-44F1-97FC-A96FDF945CF9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8C6D5-65DE-48B7-A268-F68C73FA7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2" t="9809" r="40689" b="15096"/>
          <a:stretch/>
        </p:blipFill>
        <p:spPr>
          <a:xfrm>
            <a:off x="357352" y="2084545"/>
            <a:ext cx="4624552" cy="4316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1B4546-4620-4FA0-84EE-26A06143D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8" t="9962" r="33535" b="27663"/>
          <a:stretch/>
        </p:blipFill>
        <p:spPr>
          <a:xfrm>
            <a:off x="5493976" y="2084546"/>
            <a:ext cx="6214549" cy="43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5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Bulk Geothermal Purchase Program or Group Buy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199" y="1447800"/>
            <a:ext cx="8681545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C3D9F-0163-44F1-97FC-A96FDF945CF9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289F88-2316-426A-8A2E-B22730A70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93" t="44291" r="31896" b="17088"/>
          <a:stretch/>
        </p:blipFill>
        <p:spPr>
          <a:xfrm>
            <a:off x="1818291" y="1257397"/>
            <a:ext cx="7662040" cy="52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2334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Scott R. Tess</a:t>
            </a:r>
          </a:p>
          <a:p>
            <a:r>
              <a:rPr lang="en-US" dirty="0"/>
              <a:t>Sustainability &amp; Resilience Officer</a:t>
            </a:r>
          </a:p>
          <a:p>
            <a:r>
              <a:rPr lang="en-US" dirty="0"/>
              <a:t>City of Urbana, IL</a:t>
            </a:r>
          </a:p>
          <a:p>
            <a:r>
              <a:rPr lang="en-US" dirty="0">
                <a:hlinkClick r:id="rId3"/>
              </a:rPr>
              <a:t>srtess@urbanaillinois.us</a:t>
            </a:r>
            <a:endParaRPr lang="en-US" dirty="0"/>
          </a:p>
          <a:p>
            <a:r>
              <a:rPr lang="en-US" dirty="0"/>
              <a:t>217-384-3281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955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68" y="2007474"/>
            <a:ext cx="5670863" cy="2590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F0507C-5358-4408-8984-35ABEF2ADE98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94756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Solar Purchase Program or Group Buy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5486400" cy="4572000"/>
          </a:xfrm>
        </p:spPr>
        <p:txBody>
          <a:bodyPr/>
          <a:lstStyle/>
          <a:p>
            <a:r>
              <a:rPr lang="en-US" dirty="0"/>
              <a:t>NREL / MREA / Urbana model</a:t>
            </a:r>
          </a:p>
          <a:p>
            <a:pPr lvl="1"/>
            <a:r>
              <a:rPr lang="en-US" dirty="0"/>
              <a:t>Competitive Contractor Selection</a:t>
            </a:r>
          </a:p>
          <a:p>
            <a:pPr lvl="1"/>
            <a:r>
              <a:rPr lang="en-US" dirty="0"/>
              <a:t>Bulk &amp; declining block pricing</a:t>
            </a:r>
          </a:p>
          <a:p>
            <a:pPr lvl="1"/>
            <a:r>
              <a:rPr lang="en-US" dirty="0"/>
              <a:t>Community-Led Outreach</a:t>
            </a:r>
          </a:p>
          <a:p>
            <a:pPr lvl="1"/>
            <a:r>
              <a:rPr lang="en-US" dirty="0"/>
              <a:t>Limited-time Offering</a:t>
            </a:r>
          </a:p>
          <a:p>
            <a:pPr lvl="1"/>
            <a:r>
              <a:rPr lang="en-US" dirty="0"/>
              <a:t>3+ megawatts, 3 counties, in 8 years</a:t>
            </a:r>
          </a:p>
          <a:p>
            <a:pPr lvl="1"/>
            <a:endParaRPr lang="en-US" dirty="0"/>
          </a:p>
        </p:txBody>
      </p:sp>
      <p:pic>
        <p:nvPicPr>
          <p:cNvPr id="5" name="Google Shape;42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618" y="4485141"/>
            <a:ext cx="3310347" cy="1534659"/>
          </a:xfrm>
          <a:prstGeom prst="rect">
            <a:avLst/>
          </a:prstGeom>
          <a:noFill/>
          <a:ln>
            <a:noFill/>
          </a:ln>
          <a:effectLst>
            <a:outerShdw blurRad="257175" dist="19050" dir="5400000" algn="bl" rotWithShape="0">
              <a:srgbClr val="FFFFFF">
                <a:alpha val="50000"/>
              </a:srgbClr>
            </a:outerShdw>
          </a:effectLst>
        </p:spPr>
      </p:pic>
      <p:pic>
        <p:nvPicPr>
          <p:cNvPr id="6" name="Google Shape;42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4573" y="5000625"/>
            <a:ext cx="123825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980B8D-DEE2-4A78-8A00-E15489471C6F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28154-3DFC-4B7C-B0BC-8E595AC0D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70" y="1716141"/>
            <a:ext cx="5699672" cy="42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Income Community Solar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31806-70A5-42C4-A6F0-2F4632DB92A7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3F1EB-9F82-4BF0-BEA9-EF8E1E6A5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9" t="36243" r="20774" b="23122"/>
          <a:stretch/>
        </p:blipFill>
        <p:spPr>
          <a:xfrm>
            <a:off x="1005816" y="1637308"/>
            <a:ext cx="9966984" cy="38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Income Community Solar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https://ilsfa.nexamp.com/ameren</a:t>
            </a:r>
            <a:r>
              <a:rPr lang="en-US" dirty="0"/>
              <a:t> </a:t>
            </a:r>
          </a:p>
          <a:p>
            <a:r>
              <a:rPr lang="en-US" dirty="0"/>
              <a:t>5.3 mw of capacity, electricity for 500 to 740 households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084" t="19204" r="18364" b="27386"/>
          <a:stretch/>
        </p:blipFill>
        <p:spPr>
          <a:xfrm>
            <a:off x="4309965" y="2728084"/>
            <a:ext cx="7734869" cy="3656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D31806-70A5-42C4-A6F0-2F4632DB92A7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A07FE-99A9-4875-A368-A1D40992B8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95" t="39480" r="39706" b="25946"/>
          <a:stretch/>
        </p:blipFill>
        <p:spPr>
          <a:xfrm>
            <a:off x="200442" y="2916736"/>
            <a:ext cx="4080461" cy="32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8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Construction Here, Now Completed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5" y="1656806"/>
            <a:ext cx="8128000" cy="4572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6DEDC3-DB44-4F66-9CF0-A8ED0009879E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3645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Income Community Solar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31806-70A5-42C4-A6F0-2F4632DB92A7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E5156D7-CD27-40E0-8E8B-CAF008E27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Landfill Solar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129174"/>
              </p:ext>
            </p:extLst>
          </p:nvPr>
        </p:nvGraphicFramePr>
        <p:xfrm>
          <a:off x="2403566" y="1417637"/>
          <a:ext cx="6675120" cy="515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42" imgH="5829185" progId="Acrobat.Document.DC">
                  <p:embed/>
                </p:oleObj>
              </mc:Choice>
              <mc:Fallback>
                <p:oleObj name="Acrobat Document" r:id="rId2" imgW="7543542" imgH="582918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3566" y="1417637"/>
                        <a:ext cx="6675120" cy="515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EC605F-3B60-4AB0-BCAF-7F6D77C49441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2CC80-ACC5-4D76-AF3A-2C9CC6AF12B7}"/>
              </a:ext>
            </a:extLst>
          </p:cNvPr>
          <p:cNvSpPr txBox="1"/>
          <p:nvPr/>
        </p:nvSpPr>
        <p:spPr>
          <a:xfrm>
            <a:off x="7561068" y="2088476"/>
            <a:ext cx="1435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</a:rPr>
              <a:t>Existing Solar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5CB8B5-E3B8-4F96-A5B8-1885155D10EA}"/>
              </a:ext>
            </a:extLst>
          </p:cNvPr>
          <p:cNvSpPr/>
          <p:nvPr/>
        </p:nvSpPr>
        <p:spPr>
          <a:xfrm>
            <a:off x="8198069" y="2354315"/>
            <a:ext cx="455248" cy="388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8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Bulk Geothermal Purchase Program or Group Buy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6756400" cy="4572000"/>
          </a:xfrm>
        </p:spPr>
        <p:txBody>
          <a:bodyPr/>
          <a:lstStyle/>
          <a:p>
            <a:r>
              <a:rPr lang="en-US" dirty="0"/>
              <a:t>Same model as Bulk Solar</a:t>
            </a:r>
            <a:endParaRPr lang="en-US" b="1" dirty="0"/>
          </a:p>
          <a:p>
            <a:r>
              <a:rPr lang="en-US" dirty="0"/>
              <a:t>203 tons of capacity, 3 counties, in 3 years</a:t>
            </a:r>
          </a:p>
          <a:p>
            <a:r>
              <a:rPr lang="en-US" dirty="0"/>
              <a:t>Now receives 30% tax credit / elective pay</a:t>
            </a:r>
          </a:p>
          <a:p>
            <a:endParaRPr lang="en-US" dirty="0"/>
          </a:p>
        </p:txBody>
      </p:sp>
      <p:pic>
        <p:nvPicPr>
          <p:cNvPr id="1026" name="Picture 2" descr="https://lh3.googleusercontent.com/IRqlPfRZrkNdN5T6QjIWWrBa9GeoBanS2Mji3Ot2nXZr3hTd2tQVaGZsrpzb6vzw--H9tDz53fv76ExuwEc5kx9D9m9rkUapzFJ-WAY6JpHV_TJTugp2zrjM3M2uG_EpC26vUjTVX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2316223"/>
            <a:ext cx="3921125" cy="42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3C3D9F-0163-44F1-97FC-A96FDF945CF9}"/>
              </a:ext>
            </a:extLst>
          </p:cNvPr>
          <p:cNvSpPr/>
          <p:nvPr/>
        </p:nvSpPr>
        <p:spPr>
          <a:xfrm>
            <a:off x="357352" y="494308"/>
            <a:ext cx="861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C9F4D-6EA5-4F10-98CF-36CF775F7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3429000"/>
            <a:ext cx="3791935" cy="28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Theme - Green Pinstripe">
  <a:themeElements>
    <a:clrScheme name="Custom 2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72951A"/>
      </a:accent3>
      <a:accent4>
        <a:srgbClr val="B77BB4"/>
      </a:accent4>
      <a:accent5>
        <a:srgbClr val="72951A"/>
      </a:accent5>
      <a:accent6>
        <a:srgbClr val="A98D63"/>
      </a:accent6>
      <a:hlink>
        <a:srgbClr val="26CBEC"/>
      </a:hlink>
      <a:folHlink>
        <a:srgbClr val="598C8C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heme - Green Pinstripe" id="{10E09CDC-1609-44E3-9CB9-39632FCEC0AC}" vid="{FDBA7755-BF87-4E6A-BE10-51CC70B388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Theme - Green Pinstripe</Template>
  <TotalTime>1784</TotalTime>
  <Words>541</Words>
  <Application>Microsoft Office PowerPoint</Application>
  <PresentationFormat>Widescreen</PresentationFormat>
  <Paragraphs>89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Perpetua</vt:lpstr>
      <vt:lpstr>Wingdings 2</vt:lpstr>
      <vt:lpstr>PPT Theme - Green Pinstripe</vt:lpstr>
      <vt:lpstr>Acrobat Document</vt:lpstr>
      <vt:lpstr>Renewable Energy Four Ways in Urbana</vt:lpstr>
      <vt:lpstr>PowerPoint Presentation</vt:lpstr>
      <vt:lpstr>Bulk Solar Purchase Program or Group Buy</vt:lpstr>
      <vt:lpstr>Low Income Community Solar</vt:lpstr>
      <vt:lpstr>Low Income Community Solar</vt:lpstr>
      <vt:lpstr>Under Construction Here, Now Completed</vt:lpstr>
      <vt:lpstr>Low Income Community Solar</vt:lpstr>
      <vt:lpstr>Potential Landfill Solar 2.0</vt:lpstr>
      <vt:lpstr>Bulk Geothermal Purchase Program or Group Buy</vt:lpstr>
      <vt:lpstr>Bulk Geothermal Purchase Program or Group Buy</vt:lpstr>
      <vt:lpstr>Bulk Geothermal Purchase Program or Group Buy</vt:lpstr>
      <vt:lpstr>Bulk Geothermal Purchase Program or Group Buy</vt:lpstr>
      <vt:lpstr>Bulk Geothermal Purchase Program or Group Buy</vt:lpstr>
      <vt:lpstr>Bulk Geothermal Purchase Program or Group Buy</vt:lpstr>
      <vt:lpstr>Thanks</vt:lpstr>
    </vt:vector>
  </TitlesOfParts>
  <Company>City of Urbana,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&amp; Resilience: Implementing and Annual Monitoring</dc:title>
  <dc:creator>Tess, Scott</dc:creator>
  <cp:lastModifiedBy>Bunch, Beverly</cp:lastModifiedBy>
  <cp:revision>51</cp:revision>
  <dcterms:created xsi:type="dcterms:W3CDTF">2020-08-13T16:15:03Z</dcterms:created>
  <dcterms:modified xsi:type="dcterms:W3CDTF">2024-04-18T20:04:00Z</dcterms:modified>
</cp:coreProperties>
</file>