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</p:sldMasterIdLst>
  <p:notesMasterIdLst>
    <p:notesMasterId r:id="rId17"/>
  </p:notesMasterIdLst>
  <p:sldIdLst>
    <p:sldId id="256" r:id="rId3"/>
    <p:sldId id="257" r:id="rId4"/>
    <p:sldId id="708" r:id="rId5"/>
    <p:sldId id="711" r:id="rId6"/>
    <p:sldId id="712" r:id="rId7"/>
    <p:sldId id="729" r:id="rId8"/>
    <p:sldId id="726" r:id="rId9"/>
    <p:sldId id="728" r:id="rId10"/>
    <p:sldId id="727" r:id="rId11"/>
    <p:sldId id="732" r:id="rId12"/>
    <p:sldId id="731" r:id="rId13"/>
    <p:sldId id="707" r:id="rId14"/>
    <p:sldId id="730" r:id="rId15"/>
    <p:sldId id="73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lton, Emily" initials="BE" lastIdx="3" clrIdx="0">
    <p:extLst>
      <p:ext uri="{19B8F6BF-5375-455C-9EA6-DF929625EA0E}">
        <p15:presenceInfo xmlns:p15="http://schemas.microsoft.com/office/powerpoint/2012/main" userId="S::Emily.Bolton@Illinois.gov::630bf3b0-6256-416a-9efe-669e906a2d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B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3386F-BBE8-4C91-AD00-AF19C754E716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D730D-9DD4-4CC9-95BB-513D3A49B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35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446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F4F5D4DD-5E7E-464E-A804-FD43589E37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2A4BC8-D21C-44C8-AAC7-44DE8B5937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57325" y="522288"/>
            <a:ext cx="9144000" cy="1655762"/>
          </a:xfrm>
        </p:spPr>
        <p:txBody>
          <a:bodyPr anchor="b">
            <a:noAutofit/>
          </a:bodyPr>
          <a:lstStyle>
            <a:lvl1pPr algn="ctr">
              <a:defRPr sz="4000">
                <a:latin typeface="Franklin Gothic Medium" panose="020B0603020102020204" pitchFamily="34" charset="0"/>
              </a:defRPr>
            </a:lvl1pPr>
          </a:lstStyle>
          <a:p>
            <a:r>
              <a:rPr lang="en-US" sz="4000" dirty="0"/>
              <a:t>Sample Title-Franklin Gothic Medium - 40 </a:t>
            </a:r>
            <a:r>
              <a:rPr lang="en-US" sz="4000" dirty="0" err="1"/>
              <a:t>pt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08B91-998E-470A-84CE-64D0832D4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68AF-37D9-4373-B5D1-9045F49DAA2D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B6217-51D0-4D5F-BC42-4D4B7CA3E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7B052-79E7-4512-A6FA-4B4F78675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8C40-DF7B-4DA2-82C7-8C06D3EA1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70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B46E-0F2F-4F70-864A-D719663DAFE1}" type="datetime1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5402-A96B-43FB-BE82-10458D361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83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250D-8FCD-44F6-89C1-7F847194C4D3}" type="datetime1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5402-A96B-43FB-BE82-10458D361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36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AA4F-AC20-4F39-BA7A-7C42A5FEDA2C}" type="datetime1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5402-A96B-43FB-BE82-10458D361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48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1620-0D48-415D-B6B8-8A564973A8F3}" type="datetime1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5402-A96B-43FB-BE82-10458D361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43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3EB7C-919F-49B1-8DE1-529C68D58B8C}" type="datetime1">
              <a:rPr lang="en-US" smtClean="0"/>
              <a:t>4/19/2024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5402-A96B-43FB-BE82-10458D361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38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6FF1A-ADEF-4FA9-9442-3C3DAC0A7DB2}" type="datetime1">
              <a:rPr lang="en-US" smtClean="0"/>
              <a:t>4/19/2024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5402-A96B-43FB-BE82-10458D361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48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DA35E-9CC0-463C-83EB-0A40378B2AFE}" type="datetime1">
              <a:rPr lang="en-US" smtClean="0"/>
              <a:t>4/19/2024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5402-A96B-43FB-BE82-10458D361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62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1297B-841C-4F79-A23B-9E2B28CCBC86}" type="datetime1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5402-A96B-43FB-BE82-10458D361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87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5B107-029D-445C-A08E-25A797B7A92C}" type="datetime1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5402-A96B-43FB-BE82-10458D361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73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59D0-36A5-437B-A68F-3025FCD9B77E}" type="datetime1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5402-A96B-43FB-BE82-10458D361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2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ED7D0D0-465A-4EBE-961D-011E3673A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F0F6D7-4388-40B1-BDA9-67833B21AA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z="4000" dirty="0"/>
              <a:t>Sample Title-Franklin Gothic Medium - 40 </a:t>
            </a:r>
            <a:r>
              <a:rPr lang="en-US" sz="4000" dirty="0" err="1"/>
              <a:t>pt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59E37-1F4B-4F87-AFA9-122478F13FC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z="2800" dirty="0">
                <a:solidFill>
                  <a:srgbClr val="0A4B6F"/>
                </a:solidFill>
                <a:latin typeface="Franklin Gothic Book" panose="020B0503020102020204" pitchFamily="34" charset="0"/>
              </a:rPr>
              <a:t>Sample Text-Franklin Gothic Medium – 28 </a:t>
            </a:r>
            <a:r>
              <a:rPr lang="en-US" sz="2800" dirty="0" err="1">
                <a:solidFill>
                  <a:srgbClr val="0A4B6F"/>
                </a:solidFill>
                <a:latin typeface="Franklin Gothic Book" panose="020B0503020102020204" pitchFamily="34" charset="0"/>
              </a:rPr>
              <a:t>pt</a:t>
            </a:r>
            <a:endParaRPr lang="en-US" dirty="0"/>
          </a:p>
          <a:p>
            <a:pPr lvl="1"/>
            <a:r>
              <a:rPr lang="en-US" sz="2400" dirty="0">
                <a:solidFill>
                  <a:srgbClr val="0A4B6F"/>
                </a:solidFill>
                <a:latin typeface="Franklin Gothic Book" panose="020B0503020102020204" pitchFamily="34" charset="0"/>
              </a:rPr>
              <a:t>Second level</a:t>
            </a:r>
            <a:endParaRPr lang="en-US" dirty="0"/>
          </a:p>
          <a:p>
            <a:pPr lvl="2"/>
            <a:r>
              <a:rPr lang="en-US" sz="2000" dirty="0">
                <a:solidFill>
                  <a:srgbClr val="0A4B6F"/>
                </a:solidFill>
                <a:latin typeface="Franklin Gothic Book" panose="020B0503020102020204" pitchFamily="34" charset="0"/>
              </a:rPr>
              <a:t>Third level</a:t>
            </a:r>
            <a:endParaRPr lang="en-US" dirty="0"/>
          </a:p>
          <a:p>
            <a:pPr lvl="3"/>
            <a:r>
              <a:rPr lang="en-US" sz="1800" dirty="0">
                <a:solidFill>
                  <a:srgbClr val="0A4B6F"/>
                </a:solidFill>
                <a:latin typeface="Franklin Gothic Book" panose="020B0503020102020204" pitchFamily="34" charset="0"/>
              </a:rPr>
              <a:t>Fourth level</a:t>
            </a:r>
            <a:endParaRPr lang="en-US" dirty="0"/>
          </a:p>
          <a:p>
            <a:pPr lvl="4"/>
            <a:r>
              <a:rPr lang="en-US" sz="1800" dirty="0">
                <a:solidFill>
                  <a:srgbClr val="0A4B6F"/>
                </a:solidFill>
                <a:latin typeface="Franklin Gothic Book" panose="020B0503020102020204" pitchFamily="34" charset="0"/>
              </a:rPr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273CD-F1B2-4CD9-A06A-DF7F382CB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68AF-37D9-4373-B5D1-9045F49DAA2D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7D1BE-8E26-4665-AE04-3396074CF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F8A7E-E8C2-4749-9E5B-91F68D15F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8C40-DF7B-4DA2-82C7-8C06D3EA1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674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F8703-83EE-4356-91ED-49C8227C0824}" type="datetime1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5402-A96B-43FB-BE82-10458D361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7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42CBE291-48B2-4A92-86EF-2EA3040D05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CAE665-CC8A-44DD-BBF1-9B91DF9C3C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500" y="290514"/>
            <a:ext cx="9750425" cy="842961"/>
          </a:xfrm>
        </p:spPr>
        <p:txBody>
          <a:bodyPr anchor="b">
            <a:noAutofit/>
          </a:bodyPr>
          <a:lstStyle>
            <a:lvl1pPr>
              <a:defRPr sz="4000">
                <a:latin typeface="Franklin Gothic Medium" panose="020B0603020102020204" pitchFamily="34" charset="0"/>
              </a:defRPr>
            </a:lvl1pPr>
          </a:lstStyle>
          <a:p>
            <a:r>
              <a:rPr lang="en-US" sz="4000" dirty="0"/>
              <a:t>Sample Title-Franklin Gothic Medium - 40 </a:t>
            </a:r>
            <a:r>
              <a:rPr lang="en-US" sz="4000" dirty="0" err="1"/>
              <a:t>pt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D6257-B0D3-4FEE-9904-252C68C67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68AF-37D9-4373-B5D1-9045F49DAA2D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5A29D-4CE9-441B-BDB8-1FA3E8C86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A27C3-1943-4F3E-92B8-B68E550E1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8C40-DF7B-4DA2-82C7-8C06D3EA1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95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2C444C89-52CD-44F6-B4C0-D190BBE7BD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446679-D356-4177-B392-A68B0E1CB3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Sample Title-Franklin Gothic Medium - 40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E78AC-BDBC-49A0-886B-C5F5AAF627E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z="2400" dirty="0">
                <a:solidFill>
                  <a:srgbClr val="0A4B6F"/>
                </a:solidFill>
                <a:latin typeface="Franklin Gothic Book" panose="020B0503020102020204" pitchFamily="34" charset="0"/>
              </a:rPr>
              <a:t>Sample Title-Franklin Gothic Book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8F90D8-5703-472C-A2D9-6CCE28CE14D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z="2800" dirty="0">
                <a:solidFill>
                  <a:srgbClr val="0A4B6F"/>
                </a:solidFill>
                <a:latin typeface="Franklin Gothic Book" panose="020B0503020102020204" pitchFamily="34" charset="0"/>
              </a:rPr>
              <a:t>Sample Title-Franklin Gothic Book</a:t>
            </a:r>
            <a:endParaRPr lang="en-US" dirty="0"/>
          </a:p>
          <a:p>
            <a:pPr lvl="1"/>
            <a:r>
              <a:rPr lang="en-US" sz="2400" dirty="0">
                <a:solidFill>
                  <a:srgbClr val="0A4B6F"/>
                </a:solidFill>
                <a:latin typeface="Franklin Gothic Book" panose="020B0503020102020204" pitchFamily="34" charset="0"/>
              </a:rPr>
              <a:t>Second level</a:t>
            </a:r>
            <a:endParaRPr lang="en-US" dirty="0"/>
          </a:p>
          <a:p>
            <a:pPr lvl="2"/>
            <a:r>
              <a:rPr lang="en-US" sz="2000" dirty="0">
                <a:solidFill>
                  <a:srgbClr val="0A4B6F"/>
                </a:solidFill>
                <a:latin typeface="Franklin Gothic Book" panose="020B0503020102020204" pitchFamily="34" charset="0"/>
              </a:rPr>
              <a:t>Third level</a:t>
            </a:r>
            <a:endParaRPr lang="en-US" dirty="0"/>
          </a:p>
          <a:p>
            <a:pPr lvl="3"/>
            <a:r>
              <a:rPr lang="en-US" sz="1800" dirty="0">
                <a:solidFill>
                  <a:srgbClr val="0A4B6F"/>
                </a:solidFill>
                <a:latin typeface="Franklin Gothic Book" panose="020B0503020102020204" pitchFamily="34" charset="0"/>
              </a:rPr>
              <a:t>Fourth level</a:t>
            </a:r>
            <a:endParaRPr lang="en-US" dirty="0"/>
          </a:p>
          <a:p>
            <a:pPr lvl="4"/>
            <a:r>
              <a:rPr lang="en-US" sz="1800" dirty="0">
                <a:solidFill>
                  <a:srgbClr val="0A4B6F"/>
                </a:solidFill>
                <a:latin typeface="Franklin Gothic Book" panose="020B0503020102020204" pitchFamily="34" charset="0"/>
              </a:rPr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77A7D4-F9B5-4C89-B8B6-2C7561EFF89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z="2400" dirty="0">
                <a:solidFill>
                  <a:srgbClr val="0A4B6F"/>
                </a:solidFill>
                <a:latin typeface="Franklin Gothic Book" panose="020B0503020102020204" pitchFamily="34" charset="0"/>
              </a:rPr>
              <a:t>Sample Title-Franklin Gothic Book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B94295-3D71-46C0-95A8-327D045573D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z="2800" dirty="0">
                <a:solidFill>
                  <a:srgbClr val="0A4B6F"/>
                </a:solidFill>
                <a:latin typeface="Franklin Gothic Book" panose="020B0503020102020204" pitchFamily="34" charset="0"/>
              </a:rPr>
              <a:t>Sample Title-Franklin Gothic Book</a:t>
            </a:r>
            <a:endParaRPr lang="en-US" dirty="0"/>
          </a:p>
          <a:p>
            <a:pPr lvl="1"/>
            <a:r>
              <a:rPr lang="en-US" sz="2400" dirty="0">
                <a:solidFill>
                  <a:srgbClr val="0A4B6F"/>
                </a:solidFill>
                <a:latin typeface="Franklin Gothic Book" panose="020B0503020102020204" pitchFamily="34" charset="0"/>
              </a:rPr>
              <a:t>Second level</a:t>
            </a:r>
            <a:endParaRPr lang="en-US" dirty="0"/>
          </a:p>
          <a:p>
            <a:pPr lvl="2"/>
            <a:r>
              <a:rPr lang="en-US" sz="2000" dirty="0">
                <a:solidFill>
                  <a:srgbClr val="0A4B6F"/>
                </a:solidFill>
                <a:latin typeface="Franklin Gothic Book" panose="020B0503020102020204" pitchFamily="34" charset="0"/>
              </a:rPr>
              <a:t>Third level</a:t>
            </a:r>
            <a:endParaRPr lang="en-US" dirty="0"/>
          </a:p>
          <a:p>
            <a:pPr lvl="3"/>
            <a:r>
              <a:rPr lang="en-US" sz="1800" dirty="0">
                <a:solidFill>
                  <a:srgbClr val="0A4B6F"/>
                </a:solidFill>
                <a:latin typeface="Franklin Gothic Book" panose="020B0503020102020204" pitchFamily="34" charset="0"/>
              </a:rPr>
              <a:t>Fourth level</a:t>
            </a:r>
            <a:endParaRPr lang="en-US" dirty="0"/>
          </a:p>
          <a:p>
            <a:pPr lvl="4"/>
            <a:r>
              <a:rPr lang="en-US" sz="1800" dirty="0">
                <a:solidFill>
                  <a:srgbClr val="0A4B6F"/>
                </a:solidFill>
                <a:latin typeface="Franklin Gothic Book" panose="020B0503020102020204" pitchFamily="34" charset="0"/>
              </a:rPr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75AF18-E7CC-4669-B07B-2D12A196E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68AF-37D9-4373-B5D1-9045F49DAA2D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250CF7-9ED8-4AF3-980C-DFDE15594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68F586-6EA3-4EAE-8EF9-D8CBFA6CE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8C40-DF7B-4DA2-82C7-8C06D3EA1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30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605462F9-D8BF-4847-A3C5-9D96F5756C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62C862-94C2-4E02-8157-47658F1BD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68AF-37D9-4373-B5D1-9045F49DAA2D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743F3A-342D-4C07-8531-71B9708DE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FDCCC2-F806-4DE6-910B-926DA7282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8C40-DF7B-4DA2-82C7-8C06D3EA14F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7B1AE48-5E98-47CD-8981-FEC1B9B0ED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1297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Sample Title-Franklin Gothic Medium - 40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311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12FD5-7E2D-4F82-963D-FAD2F7552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68AF-37D9-4373-B5D1-9045F49DAA2D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C1F718-14E6-4C27-A2AC-A25DA5CC6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7B6E67-A82E-42CA-AB78-1F6FF390D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8C40-DF7B-4DA2-82C7-8C06D3EA14F1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E25F051-0B85-4A0F-B1FD-F20808F6BD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18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DE82C4EB-05E1-42A0-A47B-10D37DB4ED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3CA60E-3C97-44F3-B695-445A00C7A6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10514012" cy="530225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Sample Title-Franklin Gothic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D6B70-80B0-4C05-9ECC-0514B578CCF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1573212"/>
            <a:ext cx="6172200" cy="4287838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z="2800" dirty="0">
                <a:solidFill>
                  <a:srgbClr val="0A4B6F"/>
                </a:solidFill>
                <a:latin typeface="Franklin Gothic Book" panose="020B0503020102020204" pitchFamily="34" charset="0"/>
              </a:rPr>
              <a:t>Sample Text-Franklin Gothic Book</a:t>
            </a:r>
            <a:endParaRPr lang="en-US" dirty="0"/>
          </a:p>
          <a:p>
            <a:pPr lvl="1"/>
            <a:r>
              <a:rPr lang="en-US" sz="2400" dirty="0">
                <a:solidFill>
                  <a:srgbClr val="0A4B6F"/>
                </a:solidFill>
                <a:latin typeface="Franklin Gothic Book" panose="020B0503020102020204" pitchFamily="34" charset="0"/>
              </a:rPr>
              <a:t>Second level</a:t>
            </a:r>
            <a:endParaRPr lang="en-US" dirty="0"/>
          </a:p>
          <a:p>
            <a:pPr lvl="2"/>
            <a:r>
              <a:rPr lang="en-US" sz="2000" dirty="0">
                <a:solidFill>
                  <a:srgbClr val="0A4B6F"/>
                </a:solidFill>
                <a:latin typeface="Franklin Gothic Book" panose="020B0503020102020204" pitchFamily="34" charset="0"/>
              </a:rPr>
              <a:t>Third level</a:t>
            </a:r>
            <a:endParaRPr lang="en-US" dirty="0"/>
          </a:p>
          <a:p>
            <a:pPr lvl="3"/>
            <a:r>
              <a:rPr lang="en-US" sz="1800" dirty="0">
                <a:solidFill>
                  <a:srgbClr val="0A4B6F"/>
                </a:solidFill>
                <a:latin typeface="Franklin Gothic Book" panose="020B0503020102020204" pitchFamily="34" charset="0"/>
              </a:rPr>
              <a:t>Fourth level</a:t>
            </a:r>
            <a:endParaRPr lang="en-US" dirty="0"/>
          </a:p>
          <a:p>
            <a:pPr lvl="4"/>
            <a:r>
              <a:rPr lang="en-US" sz="1800" dirty="0">
                <a:solidFill>
                  <a:srgbClr val="0A4B6F"/>
                </a:solidFill>
                <a:latin typeface="Franklin Gothic Book" panose="020B0503020102020204" pitchFamily="34" charset="0"/>
              </a:rPr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05876C-83BA-4E31-BB98-6E043851B5C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581150"/>
            <a:ext cx="3932237" cy="428783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Sample Text-Franklin Gothic Book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1565A5-32C2-48A1-AC9F-8B414CA84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68AF-37D9-4373-B5D1-9045F49DAA2D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111498-FD03-4222-8A4F-2B30B519D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89DE73-7A3C-4F84-9C6C-D8BC7E7B6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8C40-DF7B-4DA2-82C7-8C06D3EA1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39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FE933249-C287-4896-9052-A1273F9425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BDD955-3B09-4869-8E43-9E9839FDFB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713" y="504824"/>
            <a:ext cx="10950574" cy="490539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Sample Title-Franklin Gothic Book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43F9D3-8F85-4DC6-94A6-B43C9DED0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0713" y="1609725"/>
            <a:ext cx="5475287" cy="4252912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579945-5A1C-495D-9F61-2161F13802E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011988" y="1600200"/>
            <a:ext cx="3932237" cy="3811588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Sample Text-Franklin Gothic Book</a:t>
            </a:r>
          </a:p>
          <a:p>
            <a:pPr lvl="0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410BCE-40B7-4AB5-9468-05A82C1CB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68AF-37D9-4373-B5D1-9045F49DAA2D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2AA18B-A967-42F9-960F-C4055BF5B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D96A7E-9406-4D35-8FB1-E2CE25591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8C40-DF7B-4DA2-82C7-8C06D3EA1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27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12FD5-7E2D-4F82-963D-FAD2F7552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68AF-37D9-4373-B5D1-9045F49DAA2D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C1F718-14E6-4C27-A2AC-A25DA5CC6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7B6E67-A82E-42CA-AB78-1F6FF390D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8C40-DF7B-4DA2-82C7-8C06D3EA14F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E99FAEC3-72F8-4909-AFBD-B034513455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Title 6">
            <a:extLst>
              <a:ext uri="{FF2B5EF4-FFF2-40B4-BE49-F238E27FC236}">
                <a16:creationId xmlns:a16="http://schemas.microsoft.com/office/drawing/2014/main" id="{94B1AA49-619D-4167-BC8E-90DB3BD19C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93850"/>
            <a:ext cx="105156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A4B6F"/>
                </a:solidFill>
              </a:defRPr>
            </a:lvl1pPr>
          </a:lstStyle>
          <a:p>
            <a:r>
              <a:rPr lang="en-US" dirty="0"/>
              <a:t>Sample Title-Franklin Gothic Medium - 40 </a:t>
            </a:r>
            <a:r>
              <a:rPr lang="en-US" dirty="0" err="1"/>
              <a:t>pt</a:t>
            </a:r>
            <a:br>
              <a:rPr lang="en-US" dirty="0"/>
            </a:br>
            <a:r>
              <a:rPr lang="en-US" dirty="0"/>
              <a:t>(this style with smaller branding for use when representing extensive content only)</a:t>
            </a:r>
          </a:p>
        </p:txBody>
      </p:sp>
    </p:spTree>
    <p:extLst>
      <p:ext uri="{BB962C8B-B14F-4D97-AF65-F5344CB8AC3E}">
        <p14:creationId xmlns:p14="http://schemas.microsoft.com/office/powerpoint/2010/main" val="2424344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759BB7-A19E-4C46-9F94-2827A1784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C02977-DA0F-4559-A7F3-18B65A931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C8E95-B653-4510-AE29-8D200DF0CB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168AF-37D9-4373-B5D1-9045F49DAA2D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93F35-0CE6-4D9A-9777-59A0343A4A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A5803-2528-451B-A39A-BE5E4A82C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A8C40-DF7B-4DA2-82C7-8C06D3EA1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55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1927D-F47C-4D0D-94C0-CD2FF86A67F3}" type="datetime1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35402-A96B-43FB-BE82-10458D361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10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A72D9-9BDB-43DF-9181-30378BD4D8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394" y="1132514"/>
            <a:ext cx="11459362" cy="1981747"/>
          </a:xfrm>
        </p:spPr>
        <p:txBody>
          <a:bodyPr/>
          <a:lstStyle/>
          <a:p>
            <a:r>
              <a:rPr lang="en-US" dirty="0">
                <a:solidFill>
                  <a:srgbClr val="0A4B6F"/>
                </a:solidFill>
                <a:cs typeface="Aharoni" panose="020B0604020202020204" pitchFamily="2" charset="-79"/>
              </a:rPr>
              <a:t>State of Illinois</a:t>
            </a:r>
            <a:br>
              <a:rPr lang="en-US" dirty="0">
                <a:solidFill>
                  <a:srgbClr val="0A4B6F"/>
                </a:solidFill>
                <a:cs typeface="Aharoni" panose="020B0604020202020204" pitchFamily="2" charset="-79"/>
              </a:rPr>
            </a:br>
            <a:r>
              <a:rPr lang="en-US" dirty="0">
                <a:solidFill>
                  <a:srgbClr val="0A4B6F"/>
                </a:solidFill>
                <a:cs typeface="Aharoni" panose="020B0604020202020204" pitchFamily="2" charset="-79"/>
              </a:rPr>
              <a:t>Community Development Block Grant (CDBG)</a:t>
            </a:r>
            <a:br>
              <a:rPr lang="en-US" dirty="0">
                <a:solidFill>
                  <a:srgbClr val="0A4B6F"/>
                </a:solidFill>
                <a:cs typeface="Aharoni" panose="020B0604020202020204" pitchFamily="2" charset="-79"/>
              </a:rPr>
            </a:br>
            <a:r>
              <a:rPr lang="en-US" dirty="0">
                <a:solidFill>
                  <a:srgbClr val="0A4B6F"/>
                </a:solidFill>
                <a:cs typeface="Aharoni" panose="020B0604020202020204" pitchFamily="2" charset="-79"/>
              </a:rPr>
              <a:t>Public Infrastructure Program</a:t>
            </a:r>
            <a:endParaRPr lang="en-US" dirty="0">
              <a:solidFill>
                <a:srgbClr val="0A4B6F"/>
              </a:solidFill>
              <a:latin typeface="Franklin Gothic Medium" panose="020B0603020102020204" pitchFamily="34" charset="0"/>
              <a:cs typeface="Aharoni" panose="020B060402020202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80519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5400"/>
            <a:ext cx="12192000" cy="50276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 sz="2667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998" y="765995"/>
            <a:ext cx="10826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IEPA Permit (PY 2025 Onwards)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8242" y="1574069"/>
            <a:ext cx="11197998" cy="4216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Projects requiring an IEPA Construction Permit must have Permit copy in application submitted in January, or will be deemed “Do Not Fund”;</a:t>
            </a:r>
          </a:p>
          <a:p>
            <a:pPr>
              <a:spcAft>
                <a:spcPts val="800"/>
              </a:spcAft>
            </a:pPr>
            <a:endParaRPr lang="en-US" sz="3200" dirty="0">
              <a:solidFill>
                <a:srgbClr val="1F497D"/>
              </a:solidFill>
              <a:latin typeface="+mj-lt"/>
              <a:cs typeface="Arial" panose="020B0604020202020204" pitchFamily="34" charset="0"/>
            </a:endParaRPr>
          </a:p>
          <a:p>
            <a:pPr marL="380990" indent="-38099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Helps DCEO meet HUD and Congressional mandates to spend CDBG in a timely manner.</a:t>
            </a:r>
          </a:p>
          <a:p>
            <a:pPr marL="380990" indent="-38099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1F497D"/>
              </a:solidFill>
              <a:latin typeface="+mj-lt"/>
              <a:cs typeface="Arial" panose="020B0604020202020204" pitchFamily="34" charset="0"/>
            </a:endParaRPr>
          </a:p>
          <a:p>
            <a:pPr marL="990575" lvl="1" indent="-38099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133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5402-A96B-43FB-BE82-10458D361873}" type="slidenum">
              <a:rPr lang="en-US" sz="1067"/>
              <a:t>10</a:t>
            </a:fld>
            <a:endParaRPr lang="en-US" sz="1067" dirty="0"/>
          </a:p>
        </p:txBody>
      </p:sp>
    </p:spTree>
    <p:extLst>
      <p:ext uri="{BB962C8B-B14F-4D97-AF65-F5344CB8AC3E}">
        <p14:creationId xmlns:p14="http://schemas.microsoft.com/office/powerpoint/2010/main" val="1619689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8F5D53-0F5F-749A-D6F8-B9D3FA55F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A4B6F"/>
                </a:solidFill>
              </a:rPr>
              <a:t>Other CDBG Programs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7381C5-236B-8561-471D-9BE6C8C7B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573212"/>
            <a:ext cx="5259388" cy="42878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A4B6F"/>
                </a:solidFill>
              </a:rPr>
              <a:t>CARES/CDBG-CV:</a:t>
            </a:r>
          </a:p>
          <a:p>
            <a:r>
              <a:rPr lang="en-US" dirty="0">
                <a:solidFill>
                  <a:srgbClr val="0A4B6F"/>
                </a:solidFill>
              </a:rPr>
              <a:t>Urban Shelter (current NOFO)</a:t>
            </a:r>
          </a:p>
          <a:p>
            <a:r>
              <a:rPr lang="en-US" dirty="0">
                <a:solidFill>
                  <a:srgbClr val="0A4B6F"/>
                </a:solidFill>
              </a:rPr>
              <a:t>Rural Shelter (April)</a:t>
            </a:r>
          </a:p>
          <a:p>
            <a:r>
              <a:rPr lang="en-US" dirty="0">
                <a:solidFill>
                  <a:srgbClr val="0A4B6F"/>
                </a:solidFill>
              </a:rPr>
              <a:t>Healthy Houses (Later 2024)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01B3A5-5F49-62BB-1CEA-A1789224C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81150"/>
            <a:ext cx="4343400" cy="4287838"/>
          </a:xfrm>
        </p:spPr>
        <p:txBody>
          <a:bodyPr/>
          <a:lstStyle/>
          <a:p>
            <a:r>
              <a:rPr lang="en-US" b="1" dirty="0">
                <a:solidFill>
                  <a:srgbClr val="0A4B6F"/>
                </a:solidFill>
              </a:rPr>
              <a:t>Annual Allocation: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A4B6F"/>
                </a:solidFill>
              </a:rPr>
              <a:t>Economic Development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A4B6F"/>
                </a:solidFill>
              </a:rPr>
              <a:t>Housing Rehabilitation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A4B6F"/>
                </a:solidFill>
              </a:rPr>
              <a:t>Disaster Response</a:t>
            </a:r>
          </a:p>
        </p:txBody>
      </p:sp>
    </p:spTree>
    <p:extLst>
      <p:ext uri="{BB962C8B-B14F-4D97-AF65-F5344CB8AC3E}">
        <p14:creationId xmlns:p14="http://schemas.microsoft.com/office/powerpoint/2010/main" val="262262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3F335402-A96B-43FB-BE82-10458D361873}" type="slidenum">
              <a:rPr lang="en-US" sz="1067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/>
              <a:t>12</a:t>
            </a:fld>
            <a:endParaRPr lang="en-US" sz="1067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DC5C94-452F-44A8-9E1C-8A15FDDEEF96}"/>
              </a:ext>
            </a:extLst>
          </p:cNvPr>
          <p:cNvSpPr txBox="1"/>
          <p:nvPr/>
        </p:nvSpPr>
        <p:spPr>
          <a:xfrm>
            <a:off x="609601" y="196853"/>
            <a:ext cx="9550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>
                <a:solidFill>
                  <a:srgbClr val="1F497D"/>
                </a:solidFill>
                <a:latin typeface="Franklin Gothic Medium"/>
                <a:cs typeface="Arial" panose="020B0604020202020204" pitchFamily="34" charset="0"/>
              </a:rPr>
              <a:t>For More Information: dceo.Illinois.gov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497BBD-E2A2-40E8-B061-768964880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248" y="925392"/>
            <a:ext cx="9866658" cy="5735755"/>
          </a:xfrm>
          <a:prstGeom prst="rect">
            <a:avLst/>
          </a:prstGeom>
        </p:spPr>
      </p:pic>
      <p:sp>
        <p:nvSpPr>
          <p:cNvPr id="13" name="Arrow: Down 12">
            <a:extLst>
              <a:ext uri="{FF2B5EF4-FFF2-40B4-BE49-F238E27FC236}">
                <a16:creationId xmlns:a16="http://schemas.microsoft.com/office/drawing/2014/main" id="{D9143875-1477-4351-969E-BBBCF0AE62B5}"/>
              </a:ext>
            </a:extLst>
          </p:cNvPr>
          <p:cNvSpPr/>
          <p:nvPr/>
        </p:nvSpPr>
        <p:spPr>
          <a:xfrm>
            <a:off x="5972963" y="1484852"/>
            <a:ext cx="380300" cy="7130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47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5400"/>
            <a:ext cx="12192000" cy="50276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 sz="2667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7663" y="758180"/>
            <a:ext cx="10826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Contact Info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8242" y="1574069"/>
            <a:ext cx="11197998" cy="3067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Wendy Bell</a:t>
            </a:r>
          </a:p>
          <a:p>
            <a:r>
              <a:rPr lang="en-US" sz="2800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Deputy Director</a:t>
            </a:r>
          </a:p>
          <a:p>
            <a:r>
              <a:rPr lang="en-US" sz="2800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Office of Community Development</a:t>
            </a:r>
          </a:p>
          <a:p>
            <a:r>
              <a:rPr lang="en-US" sz="2800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Department of Commerce &amp; </a:t>
            </a:r>
            <a:r>
              <a:rPr lang="en-US" sz="280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Economic Opportunity (DCEO)</a:t>
            </a:r>
            <a:endParaRPr lang="en-US" sz="2800" dirty="0">
              <a:solidFill>
                <a:srgbClr val="1F497D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Wendy.Bell@Illinois.gov</a:t>
            </a:r>
          </a:p>
          <a:p>
            <a:r>
              <a:rPr lang="en-US" sz="2800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217/558-4200</a:t>
            </a:r>
          </a:p>
          <a:p>
            <a:pPr marL="990575" lvl="1" indent="-38099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133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5402-A96B-43FB-BE82-10458D361873}" type="slidenum">
              <a:rPr lang="en-US" sz="1067"/>
              <a:t>13</a:t>
            </a:fld>
            <a:endParaRPr lang="en-US" sz="1067" dirty="0"/>
          </a:p>
        </p:txBody>
      </p:sp>
    </p:spTree>
    <p:extLst>
      <p:ext uri="{BB962C8B-B14F-4D97-AF65-F5344CB8AC3E}">
        <p14:creationId xmlns:p14="http://schemas.microsoft.com/office/powerpoint/2010/main" val="110828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5400"/>
            <a:ext cx="12192000" cy="50276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 sz="2667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7663" y="758180"/>
            <a:ext cx="10826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Contact Info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8242" y="1574069"/>
            <a:ext cx="11197998" cy="3067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Kirk Kumerow</a:t>
            </a:r>
          </a:p>
          <a:p>
            <a:r>
              <a:rPr lang="en-US" sz="2800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Public Infrastructure Program Manager/ERO</a:t>
            </a:r>
          </a:p>
          <a:p>
            <a:r>
              <a:rPr lang="en-US" sz="2800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Office of Community Development</a:t>
            </a:r>
          </a:p>
          <a:p>
            <a:r>
              <a:rPr lang="en-US" sz="2800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Department of Commerce &amp; Economic Opportunity (DCEO)</a:t>
            </a:r>
          </a:p>
          <a:p>
            <a:r>
              <a:rPr lang="en-US" sz="2800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kirk.kumerow@Illinois.gov</a:t>
            </a:r>
          </a:p>
          <a:p>
            <a:r>
              <a:rPr lang="en-US" sz="2800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217/558-4106</a:t>
            </a:r>
          </a:p>
          <a:p>
            <a:pPr marL="990575" lvl="1" indent="-38099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133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5402-A96B-43FB-BE82-10458D361873}" type="slidenum">
              <a:rPr lang="en-US" sz="1067"/>
              <a:t>14</a:t>
            </a:fld>
            <a:endParaRPr lang="en-US" sz="1067" dirty="0"/>
          </a:p>
        </p:txBody>
      </p:sp>
    </p:spTree>
    <p:extLst>
      <p:ext uri="{BB962C8B-B14F-4D97-AF65-F5344CB8AC3E}">
        <p14:creationId xmlns:p14="http://schemas.microsoft.com/office/powerpoint/2010/main" val="1968789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3E6C5-D627-4C66-8210-B9B37301B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0A4B6F"/>
                </a:solidFill>
                <a:latin typeface="Franklin Gothic Medium" panose="020B0603020102020204" pitchFamily="34" charset="0"/>
                <a:cs typeface="Aharoni" panose="020B0604020202020204" pitchFamily="2" charset="-79"/>
              </a:rPr>
              <a:t>Community Development Block Grant (CDBG)</a:t>
            </a:r>
            <a:endParaRPr lang="en-US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6EB8EC62-87D7-4561-8100-B76D0712252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529" r="1529"/>
          <a:stretch>
            <a:fillRect/>
          </a:stretch>
        </p:blipFill>
        <p:spPr>
          <a:xfrm>
            <a:off x="620714" y="1609725"/>
            <a:ext cx="3651692" cy="283644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4C09D67-1AE1-4D9D-87FC-DD6A399E74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50840" y="1306586"/>
            <a:ext cx="6501229" cy="3811588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sz="3500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U.S. Housing and Community Development Act of 1974</a:t>
            </a:r>
          </a:p>
          <a:p>
            <a:pPr>
              <a:spcAft>
                <a:spcPts val="600"/>
              </a:spcAft>
            </a:pPr>
            <a:r>
              <a:rPr lang="en-US" sz="3500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Amended in 1981 to allow states to directly administer the CDBG program for small cities.</a:t>
            </a:r>
          </a:p>
          <a:p>
            <a:pPr>
              <a:spcAft>
                <a:spcPts val="600"/>
              </a:spcAft>
            </a:pPr>
            <a:r>
              <a:rPr lang="en-US" sz="3500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Larger Cities and Counties receive Direct Entitlements</a:t>
            </a:r>
          </a:p>
          <a:p>
            <a:pPr marL="1085850" lvl="2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Not eligible for funding through State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314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122" y="6054880"/>
            <a:ext cx="1649879" cy="453897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F060E00-C148-3B60-6C46-4AE3A45DF7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830193"/>
            <a:ext cx="2676939" cy="579589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200" dirty="0"/>
              <a:t>Arlington Heights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/>
              <a:t>Aurora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/>
              <a:t>Berwyn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/>
              <a:t>Bloomington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/>
              <a:t>Champaign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/>
              <a:t>Chicago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/>
              <a:t>Cicero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/>
              <a:t>Danville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/>
              <a:t>Decatur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/>
              <a:t>DeKalb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/>
              <a:t>Des Plaines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/>
              <a:t>Elgin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/>
              <a:t>Evanston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/>
              <a:t>Hoffman Estates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/>
              <a:t>Joliet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/>
              <a:t>Kankakee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5402-A96B-43FB-BE82-10458D361873}" type="slidenum">
              <a:rPr lang="en-US" sz="1067"/>
              <a:t>3</a:t>
            </a:fld>
            <a:endParaRPr lang="en-US" sz="1067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08A858-8D48-47E3-96C0-B704C3F3D6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838" y="0"/>
            <a:ext cx="3846327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57A65D-5E3A-4ADB-AC39-E9AE1A3685DA}"/>
              </a:ext>
            </a:extLst>
          </p:cNvPr>
          <p:cNvSpPr txBox="1"/>
          <p:nvPr/>
        </p:nvSpPr>
        <p:spPr>
          <a:xfrm>
            <a:off x="516835" y="122307"/>
            <a:ext cx="8123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Ineligible Locations</a:t>
            </a:r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65456CA0-8149-07D3-883A-6FDFF923612F}"/>
              </a:ext>
            </a:extLst>
          </p:cNvPr>
          <p:cNvSpPr txBox="1">
            <a:spLocks/>
          </p:cNvSpPr>
          <p:nvPr/>
        </p:nvSpPr>
        <p:spPr>
          <a:xfrm>
            <a:off x="3704346" y="832377"/>
            <a:ext cx="2676939" cy="57937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200" dirty="0"/>
              <a:t>Moline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200" dirty="0"/>
              <a:t>Mount Prospect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200" dirty="0"/>
              <a:t>Naperville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200" dirty="0"/>
              <a:t>Normal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200" dirty="0"/>
              <a:t>Oak Lawn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200" dirty="0"/>
              <a:t>Oak Park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200" dirty="0"/>
              <a:t>Palatine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200" dirty="0"/>
              <a:t>Pekin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200" dirty="0"/>
              <a:t>Peoria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200" dirty="0"/>
              <a:t>Rantoul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200" dirty="0"/>
              <a:t>Rockford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200" dirty="0"/>
              <a:t>Rock Island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200" dirty="0"/>
              <a:t>Schaumburg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200" dirty="0"/>
              <a:t>Skokie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200" dirty="0"/>
              <a:t>Springfield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200" dirty="0"/>
              <a:t>Urbana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200" dirty="0"/>
              <a:t>Waukegan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1235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5400"/>
            <a:ext cx="12192000" cy="50276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 sz="2667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122" y="6054880"/>
            <a:ext cx="1649879" cy="4538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7663" y="428788"/>
            <a:ext cx="10826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Funding Availability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13651" y="1427174"/>
            <a:ext cx="8370350" cy="6453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Community Development Block Grant Program 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Funded by the U.S. Department of Housing and Urban Development, by Program Year</a:t>
            </a:r>
          </a:p>
          <a:p>
            <a:pPr marL="1066773" lvl="1" indent="-457189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$29.7 million in PY2022</a:t>
            </a:r>
          </a:p>
          <a:p>
            <a:pPr marL="1066773" lvl="1" indent="-457189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$29.4 million in PY2023/24</a:t>
            </a:r>
          </a:p>
          <a:p>
            <a:pPr marL="1066773" lvl="1" indent="-457189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$Lower in PY2025, per Congress</a:t>
            </a:r>
          </a:p>
          <a:p>
            <a:pPr marL="1066773" lvl="1" indent="-457189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1F497D"/>
              </a:solidFill>
              <a:latin typeface="+mj-lt"/>
              <a:cs typeface="Arial" panose="020B0604020202020204" pitchFamily="34" charset="0"/>
            </a:endParaRPr>
          </a:p>
          <a:p>
            <a:pPr marL="1066773" lvl="1" indent="-457189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million in 2021</a:t>
            </a:r>
          </a:p>
          <a:p>
            <a:pPr marL="1066773" lvl="1" indent="-457189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$29.7 million in 2022</a:t>
            </a:r>
          </a:p>
          <a:p>
            <a:pPr lvl="1">
              <a:spcAft>
                <a:spcPts val="800"/>
              </a:spcAft>
            </a:pPr>
            <a:endParaRPr lang="en-US" sz="2133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endParaRPr lang="en-US" sz="2667" i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5402-A96B-43FB-BE82-10458D361873}" type="slidenum">
              <a:rPr lang="en-US" sz="1067"/>
              <a:t>4</a:t>
            </a:fld>
            <a:endParaRPr lang="en-US" sz="1067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9D3251-1D3A-4664-BC95-B5BD209E79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03" r="11849"/>
          <a:stretch/>
        </p:blipFill>
        <p:spPr>
          <a:xfrm>
            <a:off x="307911" y="1889745"/>
            <a:ext cx="2939143" cy="28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10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5400"/>
            <a:ext cx="12192000" cy="50276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 sz="2667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7663" y="477366"/>
            <a:ext cx="10826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CDBG Public Infrastructure Program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2116" y="1185252"/>
            <a:ext cx="9194800" cy="6473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Grant Ceiling in PY2025 – Undetermined.  Anticipate $650,000 - $1 million, incl. up to $35,000 for Activity Delivery (AD)</a:t>
            </a:r>
          </a:p>
          <a:p>
            <a:pPr marL="380990" indent="-38099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Annual Competitive Application</a:t>
            </a:r>
          </a:p>
          <a:p>
            <a:pPr marL="1295390" lvl="2" indent="-38099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Application Workshop in August/September</a:t>
            </a:r>
          </a:p>
          <a:p>
            <a:pPr marL="1295390" lvl="2" indent="-38099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Applications Due: mid-January</a:t>
            </a:r>
          </a:p>
          <a:p>
            <a:pPr marL="380990" indent="-38099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E-mail: ceo.ocd@illinois.gov to be added to monthly Hot Topics web sessions.</a:t>
            </a:r>
          </a:p>
          <a:p>
            <a:pPr>
              <a:spcAft>
                <a:spcPts val="800"/>
              </a:spcAft>
            </a:pPr>
            <a:endParaRPr lang="en-US" sz="2800" dirty="0">
              <a:solidFill>
                <a:srgbClr val="1F497D"/>
              </a:solidFill>
              <a:latin typeface="+mj-lt"/>
              <a:cs typeface="Arial" panose="020B0604020202020204" pitchFamily="34" charset="0"/>
            </a:endParaRPr>
          </a:p>
          <a:p>
            <a:pPr marL="380990" indent="-38099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1F497D"/>
              </a:solidFill>
              <a:latin typeface="+mj-lt"/>
              <a:cs typeface="Arial" panose="020B0604020202020204" pitchFamily="34" charset="0"/>
            </a:endParaRPr>
          </a:p>
          <a:p>
            <a:pPr marL="380990" indent="-38099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1F497D"/>
              </a:solidFill>
              <a:latin typeface="+mj-lt"/>
              <a:cs typeface="Arial" panose="020B0604020202020204" pitchFamily="34" charset="0"/>
            </a:endParaRPr>
          </a:p>
          <a:p>
            <a:pPr marL="990575" lvl="1" indent="-38099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133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5402-A96B-43FB-BE82-10458D361873}" type="slidenum">
              <a:rPr lang="en-US" sz="1067"/>
              <a:t>5</a:t>
            </a:fld>
            <a:endParaRPr lang="en-US" sz="1067" dirty="0"/>
          </a:p>
        </p:txBody>
      </p:sp>
    </p:spTree>
    <p:extLst>
      <p:ext uri="{BB962C8B-B14F-4D97-AF65-F5344CB8AC3E}">
        <p14:creationId xmlns:p14="http://schemas.microsoft.com/office/powerpoint/2010/main" val="4050792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5400"/>
            <a:ext cx="12192000" cy="50276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 sz="2667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998" y="765995"/>
            <a:ext cx="10826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Eligible Activities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8242" y="1574069"/>
            <a:ext cx="11197998" cy="573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Flood &amp; Drainage Improvements </a:t>
            </a:r>
            <a:r>
              <a:rPr lang="en-US" sz="3200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– acquisition, construction, rehabilitation of flood drainage facilities such as retention ponds or catch basins. 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Water Improvements </a:t>
            </a:r>
            <a:r>
              <a:rPr lang="en-US" sz="3200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– installation, replacement, re-lining of water lines, water treatment plants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Sewer Improvements </a:t>
            </a:r>
            <a:r>
              <a:rPr lang="en-US" sz="3200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– installation, replacement, re-lining or separation of sanitary sewers and storm sewers, sewer treatment plants.</a:t>
            </a:r>
          </a:p>
          <a:p>
            <a:pPr marL="380990" indent="-38099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1F497D"/>
              </a:solidFill>
              <a:latin typeface="+mj-lt"/>
              <a:cs typeface="Arial" panose="020B0604020202020204" pitchFamily="34" charset="0"/>
            </a:endParaRPr>
          </a:p>
          <a:p>
            <a:pPr marL="380990" indent="-38099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1F497D"/>
              </a:solidFill>
              <a:latin typeface="+mj-lt"/>
              <a:cs typeface="Arial" panose="020B0604020202020204" pitchFamily="34" charset="0"/>
            </a:endParaRPr>
          </a:p>
          <a:p>
            <a:pPr marL="990575" lvl="1" indent="-38099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133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5402-A96B-43FB-BE82-10458D361873}" type="slidenum">
              <a:rPr lang="en-US" sz="1067"/>
              <a:t>6</a:t>
            </a:fld>
            <a:endParaRPr lang="en-US" sz="1067" dirty="0"/>
          </a:p>
        </p:txBody>
      </p:sp>
    </p:spTree>
    <p:extLst>
      <p:ext uri="{BB962C8B-B14F-4D97-AF65-F5344CB8AC3E}">
        <p14:creationId xmlns:p14="http://schemas.microsoft.com/office/powerpoint/2010/main" val="2700594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5400"/>
            <a:ext cx="12192000" cy="50276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 sz="2667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7663" y="406491"/>
            <a:ext cx="10826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Eligibility Thresholds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2116" y="1650635"/>
            <a:ext cx="11197998" cy="4031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Only units of local government </a:t>
            </a:r>
            <a:r>
              <a:rPr lang="en-US" sz="3600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(cities, villages, counties, townships) may apply/receive a CDBG grant.</a:t>
            </a:r>
          </a:p>
          <a:p>
            <a:pPr marL="838190" lvl="1" indent="-38099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May apply “on behalf of” rural water or sewer co-ops</a:t>
            </a:r>
          </a:p>
          <a:p>
            <a:pPr marL="380990" indent="-38099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Project must benefit at least 51% </a:t>
            </a:r>
            <a:r>
              <a:rPr lang="en-US" sz="3600" b="1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Low-to-Moderate Income </a:t>
            </a:r>
            <a:r>
              <a:rPr lang="en-US" sz="3600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persons</a:t>
            </a:r>
          </a:p>
          <a:p>
            <a:pPr marL="380990" indent="-38099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1F497D"/>
              </a:solidFill>
              <a:latin typeface="+mj-lt"/>
              <a:cs typeface="Arial" panose="020B0604020202020204" pitchFamily="34" charset="0"/>
            </a:endParaRPr>
          </a:p>
          <a:p>
            <a:pPr marL="990575" lvl="1" indent="-38099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133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5402-A96B-43FB-BE82-10458D361873}" type="slidenum">
              <a:rPr lang="en-US" sz="1067"/>
              <a:t>7</a:t>
            </a:fld>
            <a:endParaRPr lang="en-US" sz="1067" dirty="0"/>
          </a:p>
        </p:txBody>
      </p:sp>
    </p:spTree>
    <p:extLst>
      <p:ext uri="{BB962C8B-B14F-4D97-AF65-F5344CB8AC3E}">
        <p14:creationId xmlns:p14="http://schemas.microsoft.com/office/powerpoint/2010/main" val="1343732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5400"/>
            <a:ext cx="12192000" cy="50276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 sz="2667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7663" y="400607"/>
            <a:ext cx="10826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Eligibility Thresholds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3408" y="1182183"/>
            <a:ext cx="11197998" cy="5970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Threat to Health &amp; Safety </a:t>
            </a:r>
            <a:r>
              <a:rPr lang="en-US" sz="3000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– </a:t>
            </a:r>
            <a:r>
              <a:rPr lang="en-US" sz="2800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a serious threat is defined as a deficiency in the community facility or lacks the facility entirely, problems related to the deficiency have occurred such as serious illness, disease outbreak, or serious environmental pollution; and the problem is present, continual and chronic as opposed to occasional, sporadic or problematic.</a:t>
            </a:r>
          </a:p>
          <a:p>
            <a:pPr marL="380990" indent="-38099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Water and Sewer Rate minimum </a:t>
            </a:r>
          </a:p>
          <a:p>
            <a:pPr marL="838190" lvl="1" indent="-38099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Rate currently meets or exceeds 1 percent of the Median Household Income per 5,000 gallons. </a:t>
            </a:r>
          </a:p>
          <a:p>
            <a:pPr marL="838190" lvl="1" indent="-38099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Rate minimum for the type of project</a:t>
            </a:r>
          </a:p>
          <a:p>
            <a:pPr marL="838190" lvl="1" indent="-38099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N/A for storm sewer, sewer separation, drainage</a:t>
            </a:r>
          </a:p>
          <a:p>
            <a:pPr marL="380990" indent="-38099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1F497D"/>
              </a:solidFill>
              <a:latin typeface="+mj-lt"/>
              <a:cs typeface="Arial" panose="020B0604020202020204" pitchFamily="34" charset="0"/>
            </a:endParaRPr>
          </a:p>
          <a:p>
            <a:pPr marL="990575" lvl="1" indent="-38099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133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5402-A96B-43FB-BE82-10458D361873}" type="slidenum">
              <a:rPr lang="en-US" sz="1067"/>
              <a:t>8</a:t>
            </a:fld>
            <a:endParaRPr lang="en-US" sz="1067" dirty="0"/>
          </a:p>
        </p:txBody>
      </p:sp>
    </p:spTree>
    <p:extLst>
      <p:ext uri="{BB962C8B-B14F-4D97-AF65-F5344CB8AC3E}">
        <p14:creationId xmlns:p14="http://schemas.microsoft.com/office/powerpoint/2010/main" val="3870315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5400"/>
            <a:ext cx="12192000" cy="50276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 sz="2667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998" y="765995"/>
            <a:ext cx="10826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Scoring Criteria (PY 2025)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8242" y="1574069"/>
            <a:ext cx="11197998" cy="4154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Opportunity Zone = 3 points</a:t>
            </a:r>
          </a:p>
          <a:p>
            <a:pPr marL="380990" indent="-38099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DCEO Underserved Area = 2 points</a:t>
            </a:r>
          </a:p>
          <a:p>
            <a:pPr marL="380990" indent="-38099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Project Impact/Per Capita = up to 10 points</a:t>
            </a:r>
          </a:p>
          <a:p>
            <a:pPr marL="380990" indent="-38099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Additional Funding = up to 10 points</a:t>
            </a:r>
          </a:p>
          <a:p>
            <a:pPr marL="380990" indent="-38099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Threat to Health &amp; Safety = up to 25 points</a:t>
            </a:r>
          </a:p>
          <a:p>
            <a:pPr marL="380990" indent="-38099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Project Readiness = up to 50 points</a:t>
            </a:r>
          </a:p>
          <a:p>
            <a:pPr marL="380990" indent="-38099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1F497D"/>
              </a:solidFill>
              <a:latin typeface="+mj-lt"/>
              <a:cs typeface="Arial" panose="020B0604020202020204" pitchFamily="34" charset="0"/>
            </a:endParaRPr>
          </a:p>
          <a:p>
            <a:pPr marL="990575" lvl="1" indent="-38099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133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5402-A96B-43FB-BE82-10458D361873}" type="slidenum">
              <a:rPr lang="en-US" sz="1067"/>
              <a:t>9</a:t>
            </a:fld>
            <a:endParaRPr lang="en-US" sz="1067" dirty="0"/>
          </a:p>
        </p:txBody>
      </p:sp>
    </p:spTree>
    <p:extLst>
      <p:ext uri="{BB962C8B-B14F-4D97-AF65-F5344CB8AC3E}">
        <p14:creationId xmlns:p14="http://schemas.microsoft.com/office/powerpoint/2010/main" val="2618895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CEO Powerpoint Color Palette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044B6F"/>
      </a:accent1>
      <a:accent2>
        <a:srgbClr val="FFC629"/>
      </a:accent2>
      <a:accent3>
        <a:srgbClr val="FFFFFF"/>
      </a:accent3>
      <a:accent4>
        <a:srgbClr val="CCCCCC"/>
      </a:accent4>
      <a:accent5>
        <a:srgbClr val="231F20"/>
      </a:accent5>
      <a:accent6>
        <a:srgbClr val="00953B"/>
      </a:accent6>
      <a:hlink>
        <a:srgbClr val="FFFFFF"/>
      </a:hlink>
      <a:folHlink>
        <a:srgbClr val="FFFFFF"/>
      </a:folHlink>
    </a:clrScheme>
    <a:fontScheme name="DCEO Powerpoint Template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CEO Powerpoint Template 2022 - Revised 10-25-22.pptx" id="{2631E34F-2CA4-4C69-9C05-B39B31D22CD7}" vid="{370A7BF4-8F07-4827-836C-A0B17B18F8EF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DCEO Powerpoint Template 2022 - Revised 10-25-22</Template>
  <TotalTime>452</TotalTime>
  <Words>635</Words>
  <Application>Microsoft Office PowerPoint</Application>
  <PresentationFormat>Widescreen</PresentationFormat>
  <Paragraphs>118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Aharoni</vt:lpstr>
      <vt:lpstr>Arial</vt:lpstr>
      <vt:lpstr>Calibri</vt:lpstr>
      <vt:lpstr>Franklin Gothic Book</vt:lpstr>
      <vt:lpstr>Franklin Gothic Medium</vt:lpstr>
      <vt:lpstr>Office Theme</vt:lpstr>
      <vt:lpstr>1_Office Theme</vt:lpstr>
      <vt:lpstr>State of Illinois Community Development Block Grant (CDBG) Public Infrastructure Program</vt:lpstr>
      <vt:lpstr>Community Development Block Grant (CDBG)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CDBG Programs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Title-Franklin Gothic Medium</dc:title>
  <dc:creator>Bell, Wendy</dc:creator>
  <cp:lastModifiedBy>Bunch, Beverly</cp:lastModifiedBy>
  <cp:revision>35</cp:revision>
  <dcterms:created xsi:type="dcterms:W3CDTF">2023-02-14T17:33:32Z</dcterms:created>
  <dcterms:modified xsi:type="dcterms:W3CDTF">2024-04-19T22:54:44Z</dcterms:modified>
</cp:coreProperties>
</file>