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307" r:id="rId3"/>
    <p:sldId id="297" r:id="rId4"/>
    <p:sldId id="309" r:id="rId5"/>
    <p:sldId id="302" r:id="rId6"/>
    <p:sldId id="308" r:id="rId7"/>
    <p:sldId id="303" r:id="rId8"/>
    <p:sldId id="306" r:id="rId9"/>
    <p:sldId id="292"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775" autoAdjust="0"/>
  </p:normalViewPr>
  <p:slideViewPr>
    <p:cSldViewPr snapToGrid="0">
      <p:cViewPr varScale="1">
        <p:scale>
          <a:sx n="60" d="100"/>
          <a:sy n="60" d="100"/>
        </p:scale>
        <p:origin x="10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Illinois.gov\EPA\BOW\Grants\COM_DOCS\Singh\BOW\PPT\Graphs%20and%20Charts%20BO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SRF Funding Levels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Sheet1!$S$26</c:f>
              <c:strCache>
                <c:ptCount val="1"/>
                <c:pt idx="0">
                  <c:v>CWSRF</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Sheet1!$R$27:$R$31</c:f>
              <c:strCache>
                <c:ptCount val="5"/>
                <c:pt idx="0">
                  <c:v>FY2019</c:v>
                </c:pt>
                <c:pt idx="1">
                  <c:v>FY2020</c:v>
                </c:pt>
                <c:pt idx="2">
                  <c:v>FY2021</c:v>
                </c:pt>
                <c:pt idx="3">
                  <c:v>FY2022</c:v>
                </c:pt>
                <c:pt idx="4">
                  <c:v>FY2023</c:v>
                </c:pt>
              </c:strCache>
            </c:strRef>
          </c:cat>
          <c:val>
            <c:numRef>
              <c:f>Sheet1!$S$27:$S$31</c:f>
              <c:numCache>
                <c:formatCode>_(* #,##0.0_);_(* \(#,##0.0\);_(* "-"??_);_(@_)</c:formatCode>
                <c:ptCount val="5"/>
                <c:pt idx="0">
                  <c:v>443.03069618000001</c:v>
                </c:pt>
                <c:pt idx="1">
                  <c:v>255.46331624000001</c:v>
                </c:pt>
                <c:pt idx="2">
                  <c:v>407.94547160000002</c:v>
                </c:pt>
                <c:pt idx="3">
                  <c:v>393.00573979000001</c:v>
                </c:pt>
                <c:pt idx="4">
                  <c:v>519</c:v>
                </c:pt>
              </c:numCache>
            </c:numRef>
          </c:val>
          <c:extLst>
            <c:ext xmlns:c16="http://schemas.microsoft.com/office/drawing/2014/chart" uri="{C3380CC4-5D6E-409C-BE32-E72D297353CC}">
              <c16:uniqueId val="{00000000-9368-4408-A45D-2B08A746B9AC}"/>
            </c:ext>
          </c:extLst>
        </c:ser>
        <c:ser>
          <c:idx val="1"/>
          <c:order val="1"/>
          <c:tx>
            <c:strRef>
              <c:f>Sheet1!$T$26</c:f>
              <c:strCache>
                <c:ptCount val="1"/>
                <c:pt idx="0">
                  <c:v>DWSRF</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Sheet1!$R$27:$R$31</c:f>
              <c:strCache>
                <c:ptCount val="5"/>
                <c:pt idx="0">
                  <c:v>FY2019</c:v>
                </c:pt>
                <c:pt idx="1">
                  <c:v>FY2020</c:v>
                </c:pt>
                <c:pt idx="2">
                  <c:v>FY2021</c:v>
                </c:pt>
                <c:pt idx="3">
                  <c:v>FY2022</c:v>
                </c:pt>
                <c:pt idx="4">
                  <c:v>FY2023</c:v>
                </c:pt>
              </c:strCache>
            </c:strRef>
          </c:cat>
          <c:val>
            <c:numRef>
              <c:f>Sheet1!$T$27:$T$31</c:f>
              <c:numCache>
                <c:formatCode>_(* #,##0.0_);_(* \(#,##0.0\);_(* "-"??_);_(@_)</c:formatCode>
                <c:ptCount val="5"/>
                <c:pt idx="0">
                  <c:v>240.79193981</c:v>
                </c:pt>
                <c:pt idx="1">
                  <c:v>173.58247636999999</c:v>
                </c:pt>
                <c:pt idx="2">
                  <c:v>158.97442991</c:v>
                </c:pt>
                <c:pt idx="3">
                  <c:v>164.55363606999998</c:v>
                </c:pt>
                <c:pt idx="4">
                  <c:v>284.46100000000001</c:v>
                </c:pt>
              </c:numCache>
            </c:numRef>
          </c:val>
          <c:extLst>
            <c:ext xmlns:c16="http://schemas.microsoft.com/office/drawing/2014/chart" uri="{C3380CC4-5D6E-409C-BE32-E72D297353CC}">
              <c16:uniqueId val="{00000001-9368-4408-A45D-2B08A746B9AC}"/>
            </c:ext>
          </c:extLst>
        </c:ser>
        <c:ser>
          <c:idx val="2"/>
          <c:order val="2"/>
          <c:tx>
            <c:strRef>
              <c:f>Sheet1!$U$26</c:f>
              <c:strCache>
                <c:ptCount val="1"/>
                <c:pt idx="0">
                  <c:v>Lead</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Sheet1!$R$27:$R$31</c:f>
              <c:strCache>
                <c:ptCount val="5"/>
                <c:pt idx="0">
                  <c:v>FY2019</c:v>
                </c:pt>
                <c:pt idx="1">
                  <c:v>FY2020</c:v>
                </c:pt>
                <c:pt idx="2">
                  <c:v>FY2021</c:v>
                </c:pt>
                <c:pt idx="3">
                  <c:v>FY2022</c:v>
                </c:pt>
                <c:pt idx="4">
                  <c:v>FY2023</c:v>
                </c:pt>
              </c:strCache>
            </c:strRef>
          </c:cat>
          <c:val>
            <c:numRef>
              <c:f>Sheet1!$U$27:$U$31</c:f>
              <c:numCache>
                <c:formatCode>0.0</c:formatCode>
                <c:ptCount val="5"/>
                <c:pt idx="0">
                  <c:v>2</c:v>
                </c:pt>
                <c:pt idx="1">
                  <c:v>11.1</c:v>
                </c:pt>
                <c:pt idx="2">
                  <c:v>23.2</c:v>
                </c:pt>
                <c:pt idx="3">
                  <c:v>27.4</c:v>
                </c:pt>
                <c:pt idx="4">
                  <c:v>52.3</c:v>
                </c:pt>
              </c:numCache>
            </c:numRef>
          </c:val>
          <c:extLst>
            <c:ext xmlns:c16="http://schemas.microsoft.com/office/drawing/2014/chart" uri="{C3380CC4-5D6E-409C-BE32-E72D297353CC}">
              <c16:uniqueId val="{00000002-9368-4408-A45D-2B08A746B9AC}"/>
            </c:ext>
          </c:extLst>
        </c:ser>
        <c:dLbls>
          <c:showLegendKey val="0"/>
          <c:showVal val="0"/>
          <c:showCatName val="0"/>
          <c:showSerName val="0"/>
          <c:showPercent val="0"/>
          <c:showBubbleSize val="0"/>
        </c:dLbls>
        <c:gapWidth val="125"/>
        <c:overlap val="-2"/>
        <c:axId val="883239784"/>
        <c:axId val="883239456"/>
      </c:barChart>
      <c:catAx>
        <c:axId val="883239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83239456"/>
        <c:crosses val="autoZero"/>
        <c:auto val="1"/>
        <c:lblAlgn val="ctr"/>
        <c:lblOffset val="100"/>
        <c:noMultiLvlLbl val="0"/>
      </c:catAx>
      <c:valAx>
        <c:axId val="883239456"/>
        <c:scaling>
          <c:orientation val="minMax"/>
        </c:scaling>
        <c:delete val="0"/>
        <c:axPos val="l"/>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83239784"/>
        <c:crosses val="autoZero"/>
        <c:crossBetween val="between"/>
        <c:majorUnit val="1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8E9F8-D8DA-431A-84BD-1AC57F759BA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67E0E02-C6D8-4833-8F99-E1BD554531BA}">
      <dgm:prSet custT="1"/>
      <dgm:spPr/>
      <dgm:t>
        <a:bodyPr/>
        <a:lstStyle/>
        <a:p>
          <a:pPr>
            <a:lnSpc>
              <a:spcPct val="100000"/>
            </a:lnSpc>
          </a:pPr>
          <a:r>
            <a:rPr lang="en-US" sz="1800" dirty="0"/>
            <a:t>To assist communities in meeting the inventory requirements, the IEPA provided $2 million in round 1, $5 million in round 2, $3.4 million available in round 3. </a:t>
          </a:r>
        </a:p>
      </dgm:t>
    </dgm:pt>
    <dgm:pt modelId="{F13B108D-F1ED-4923-AC5F-5E031C8092A1}" type="parTrans" cxnId="{61268075-4DEF-4B56-B26D-73EA17B830CC}">
      <dgm:prSet/>
      <dgm:spPr/>
      <dgm:t>
        <a:bodyPr/>
        <a:lstStyle/>
        <a:p>
          <a:endParaRPr lang="en-US"/>
        </a:p>
      </dgm:t>
    </dgm:pt>
    <dgm:pt modelId="{B866E90D-EDAB-40BA-A9C2-568A38670653}" type="sibTrans" cxnId="{61268075-4DEF-4B56-B26D-73EA17B830CC}">
      <dgm:prSet/>
      <dgm:spPr/>
      <dgm:t>
        <a:bodyPr/>
        <a:lstStyle/>
        <a:p>
          <a:endParaRPr lang="en-US"/>
        </a:p>
      </dgm:t>
    </dgm:pt>
    <dgm:pt modelId="{9AD12C4C-A465-4584-BAF8-8AAE28E3A3FE}">
      <dgm:prSet custT="1"/>
      <dgm:spPr/>
      <dgm:t>
        <a:bodyPr/>
        <a:lstStyle/>
        <a:p>
          <a:pPr>
            <a:lnSpc>
              <a:spcPct val="100000"/>
            </a:lnSpc>
          </a:pPr>
          <a:r>
            <a:rPr lang="en-US" sz="1800" dirty="0"/>
            <a:t>Round 4 will make available $6 million. </a:t>
          </a:r>
        </a:p>
        <a:p>
          <a:pPr>
            <a:lnSpc>
              <a:spcPct val="100000"/>
            </a:lnSpc>
          </a:pPr>
          <a:r>
            <a:rPr lang="en-US" sz="1800" dirty="0"/>
            <a:t>Notice of funding opportunity (NOFO) $20k - $50k per applicant.</a:t>
          </a:r>
        </a:p>
      </dgm:t>
    </dgm:pt>
    <dgm:pt modelId="{EE7BC68B-1EED-42AE-A1F1-E8242D96E58B}" type="parTrans" cxnId="{A45B9304-9FB3-4278-AAAC-AACF62434CE3}">
      <dgm:prSet/>
      <dgm:spPr/>
      <dgm:t>
        <a:bodyPr/>
        <a:lstStyle/>
        <a:p>
          <a:endParaRPr lang="en-US"/>
        </a:p>
      </dgm:t>
    </dgm:pt>
    <dgm:pt modelId="{8E004CC7-3525-44FB-9FC3-2342E8E29C41}" type="sibTrans" cxnId="{A45B9304-9FB3-4278-AAAC-AACF62434CE3}">
      <dgm:prSet/>
      <dgm:spPr/>
      <dgm:t>
        <a:bodyPr/>
        <a:lstStyle/>
        <a:p>
          <a:endParaRPr lang="en-US"/>
        </a:p>
      </dgm:t>
    </dgm:pt>
    <dgm:pt modelId="{C397F09D-0F52-41F2-B81B-E93A7CAA24B0}">
      <dgm:prSet custT="1"/>
      <dgm:spPr/>
      <dgm:t>
        <a:bodyPr/>
        <a:lstStyle/>
        <a:p>
          <a:pPr>
            <a:lnSpc>
              <a:spcPct val="100000"/>
            </a:lnSpc>
          </a:pPr>
          <a:r>
            <a:rPr lang="en-US" sz="1800" dirty="0"/>
            <a:t>Round 4 applications opened 2/15/24. There is no deadline to apply, the round will stay open until all funds are expended. </a:t>
          </a:r>
        </a:p>
        <a:p>
          <a:endParaRPr lang="en-US" sz="1400" dirty="0"/>
        </a:p>
      </dgm:t>
    </dgm:pt>
    <dgm:pt modelId="{F2750237-8ABB-4B33-84F7-3678670AE937}" type="parTrans" cxnId="{2DA8B970-969A-418F-BCE0-21894CD67AAD}">
      <dgm:prSet/>
      <dgm:spPr/>
      <dgm:t>
        <a:bodyPr/>
        <a:lstStyle/>
        <a:p>
          <a:endParaRPr lang="en-US"/>
        </a:p>
      </dgm:t>
    </dgm:pt>
    <dgm:pt modelId="{CA2B2358-EE5D-4F6F-926D-88A216F16E45}" type="sibTrans" cxnId="{2DA8B970-969A-418F-BCE0-21894CD67AAD}">
      <dgm:prSet/>
      <dgm:spPr/>
      <dgm:t>
        <a:bodyPr/>
        <a:lstStyle/>
        <a:p>
          <a:endParaRPr lang="en-US"/>
        </a:p>
      </dgm:t>
    </dgm:pt>
    <dgm:pt modelId="{7A189572-3A07-4943-8FBB-8DB17C757003}" type="pres">
      <dgm:prSet presAssocID="{EF18E9F8-D8DA-431A-84BD-1AC57F759BA8}" presName="root" presStyleCnt="0">
        <dgm:presLayoutVars>
          <dgm:dir/>
          <dgm:resizeHandles val="exact"/>
        </dgm:presLayoutVars>
      </dgm:prSet>
      <dgm:spPr/>
    </dgm:pt>
    <dgm:pt modelId="{7E7AE5C3-B6EA-48BE-B1BE-C277C24EA708}" type="pres">
      <dgm:prSet presAssocID="{B67E0E02-C6D8-4833-8F99-E1BD554531BA}" presName="compNode" presStyleCnt="0"/>
      <dgm:spPr/>
    </dgm:pt>
    <dgm:pt modelId="{F6CD0B73-E227-463F-9273-B4BDF11F2D24}" type="pres">
      <dgm:prSet presAssocID="{B67E0E02-C6D8-4833-8F99-E1BD554531BA}" presName="bgRect" presStyleLbl="bgShp" presStyleIdx="0" presStyleCnt="3" custLinFactNeighborY="-881"/>
      <dgm:spPr/>
    </dgm:pt>
    <dgm:pt modelId="{582C90F9-2338-48DF-BB45-47AD70B6390E}" type="pres">
      <dgm:prSet presAssocID="{B67E0E02-C6D8-4833-8F99-E1BD554531B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F0D173F8-C3F7-446A-B948-E9B58439AA66}" type="pres">
      <dgm:prSet presAssocID="{B67E0E02-C6D8-4833-8F99-E1BD554531BA}" presName="spaceRect" presStyleCnt="0"/>
      <dgm:spPr/>
    </dgm:pt>
    <dgm:pt modelId="{AA75ED69-84C8-41D2-880B-F2B505BE2C46}" type="pres">
      <dgm:prSet presAssocID="{B67E0E02-C6D8-4833-8F99-E1BD554531BA}" presName="parTx" presStyleLbl="revTx" presStyleIdx="0" presStyleCnt="3" custLinFactNeighborY="-5263">
        <dgm:presLayoutVars>
          <dgm:chMax val="0"/>
          <dgm:chPref val="0"/>
        </dgm:presLayoutVars>
      </dgm:prSet>
      <dgm:spPr/>
    </dgm:pt>
    <dgm:pt modelId="{1B4C0AE5-95F2-4A04-8820-8F75D8A2713A}" type="pres">
      <dgm:prSet presAssocID="{B866E90D-EDAB-40BA-A9C2-568A38670653}" presName="sibTrans" presStyleCnt="0"/>
      <dgm:spPr/>
    </dgm:pt>
    <dgm:pt modelId="{C0414E91-204F-4358-9EA5-F725D96A480E}" type="pres">
      <dgm:prSet presAssocID="{9AD12C4C-A465-4584-BAF8-8AAE28E3A3FE}" presName="compNode" presStyleCnt="0"/>
      <dgm:spPr/>
    </dgm:pt>
    <dgm:pt modelId="{EE876AB0-2728-4CAD-99C9-3540FF265F27}" type="pres">
      <dgm:prSet presAssocID="{9AD12C4C-A465-4584-BAF8-8AAE28E3A3FE}" presName="bgRect" presStyleLbl="bgShp" presStyleIdx="1" presStyleCnt="3" custLinFactNeighborY="-25193"/>
      <dgm:spPr/>
    </dgm:pt>
    <dgm:pt modelId="{61372015-230F-4188-8C48-259384412970}" type="pres">
      <dgm:prSet presAssocID="{9AD12C4C-A465-4584-BAF8-8AAE28E3A3FE}" presName="iconRect" presStyleLbl="node1" presStyleIdx="1" presStyleCnt="3" custLinFactNeighborX="2270" custLinFactNeighborY="-2156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Envelope"/>
        </a:ext>
      </dgm:extLst>
    </dgm:pt>
    <dgm:pt modelId="{1067595D-FF29-4F85-BB87-AD111F7092A0}" type="pres">
      <dgm:prSet presAssocID="{9AD12C4C-A465-4584-BAF8-8AAE28E3A3FE}" presName="spaceRect" presStyleCnt="0"/>
      <dgm:spPr/>
    </dgm:pt>
    <dgm:pt modelId="{C17DD167-DBBD-4374-8BD7-147F28241D11}" type="pres">
      <dgm:prSet presAssocID="{9AD12C4C-A465-4584-BAF8-8AAE28E3A3FE}" presName="parTx" presStyleLbl="revTx" presStyleIdx="1" presStyleCnt="3" custLinFactNeighborY="-27414">
        <dgm:presLayoutVars>
          <dgm:chMax val="0"/>
          <dgm:chPref val="0"/>
        </dgm:presLayoutVars>
      </dgm:prSet>
      <dgm:spPr/>
    </dgm:pt>
    <dgm:pt modelId="{1EB3AF90-6579-40DC-9526-4A71E5D0F102}" type="pres">
      <dgm:prSet presAssocID="{8E004CC7-3525-44FB-9FC3-2342E8E29C41}" presName="sibTrans" presStyleCnt="0"/>
      <dgm:spPr/>
    </dgm:pt>
    <dgm:pt modelId="{B68DFC41-DB17-4564-83C4-910EB5541665}" type="pres">
      <dgm:prSet presAssocID="{C397F09D-0F52-41F2-B81B-E93A7CAA24B0}" presName="compNode" presStyleCnt="0"/>
      <dgm:spPr/>
    </dgm:pt>
    <dgm:pt modelId="{E368C862-B99D-4715-B021-693D6AB7C5DC}" type="pres">
      <dgm:prSet presAssocID="{C397F09D-0F52-41F2-B81B-E93A7CAA24B0}" presName="bgRect" presStyleLbl="bgShp" presStyleIdx="2" presStyleCnt="3" custScaleY="150944" custLinFactNeighborY="-48383"/>
      <dgm:spPr/>
    </dgm:pt>
    <dgm:pt modelId="{79E76FBD-766B-4DCB-8BA8-C16BF39918FA}" type="pres">
      <dgm:prSet presAssocID="{C397F09D-0F52-41F2-B81B-E93A7CAA24B0}" presName="iconRect" presStyleLbl="node1" presStyleIdx="2" presStyleCnt="3" custLinFactNeighborX="4541" custLinFactNeighborY="-7045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7D39F4B6-D302-4406-BD1C-DFF1301A964F}" type="pres">
      <dgm:prSet presAssocID="{C397F09D-0F52-41F2-B81B-E93A7CAA24B0}" presName="spaceRect" presStyleCnt="0"/>
      <dgm:spPr/>
    </dgm:pt>
    <dgm:pt modelId="{37339D44-D092-4089-9DF7-FFB5AB6EAB09}" type="pres">
      <dgm:prSet presAssocID="{C397F09D-0F52-41F2-B81B-E93A7CAA24B0}" presName="parTx" presStyleLbl="revTx" presStyleIdx="2" presStyleCnt="3" custLinFactNeighborX="-204" custLinFactNeighborY="-30526">
        <dgm:presLayoutVars>
          <dgm:chMax val="0"/>
          <dgm:chPref val="0"/>
        </dgm:presLayoutVars>
      </dgm:prSet>
      <dgm:spPr/>
    </dgm:pt>
  </dgm:ptLst>
  <dgm:cxnLst>
    <dgm:cxn modelId="{A45B9304-9FB3-4278-AAAC-AACF62434CE3}" srcId="{EF18E9F8-D8DA-431A-84BD-1AC57F759BA8}" destId="{9AD12C4C-A465-4584-BAF8-8AAE28E3A3FE}" srcOrd="1" destOrd="0" parTransId="{EE7BC68B-1EED-42AE-A1F1-E8242D96E58B}" sibTransId="{8E004CC7-3525-44FB-9FC3-2342E8E29C41}"/>
    <dgm:cxn modelId="{5E90232C-7BF9-42B3-8631-F949721DEFFB}" type="presOf" srcId="{EF18E9F8-D8DA-431A-84BD-1AC57F759BA8}" destId="{7A189572-3A07-4943-8FBB-8DB17C757003}" srcOrd="0" destOrd="0" presId="urn:microsoft.com/office/officeart/2018/2/layout/IconVerticalSolidList"/>
    <dgm:cxn modelId="{26484C45-584E-477C-B8F3-EC1120B601C3}" type="presOf" srcId="{C397F09D-0F52-41F2-B81B-E93A7CAA24B0}" destId="{37339D44-D092-4089-9DF7-FFB5AB6EAB09}" srcOrd="0" destOrd="0" presId="urn:microsoft.com/office/officeart/2018/2/layout/IconVerticalSolidList"/>
    <dgm:cxn modelId="{2DA8B970-969A-418F-BCE0-21894CD67AAD}" srcId="{EF18E9F8-D8DA-431A-84BD-1AC57F759BA8}" destId="{C397F09D-0F52-41F2-B81B-E93A7CAA24B0}" srcOrd="2" destOrd="0" parTransId="{F2750237-8ABB-4B33-84F7-3678670AE937}" sibTransId="{CA2B2358-EE5D-4F6F-926D-88A216F16E45}"/>
    <dgm:cxn modelId="{61268075-4DEF-4B56-B26D-73EA17B830CC}" srcId="{EF18E9F8-D8DA-431A-84BD-1AC57F759BA8}" destId="{B67E0E02-C6D8-4833-8F99-E1BD554531BA}" srcOrd="0" destOrd="0" parTransId="{F13B108D-F1ED-4923-AC5F-5E031C8092A1}" sibTransId="{B866E90D-EDAB-40BA-A9C2-568A38670653}"/>
    <dgm:cxn modelId="{D07D8C81-4A56-4757-9131-04F83D30B53A}" type="presOf" srcId="{9AD12C4C-A465-4584-BAF8-8AAE28E3A3FE}" destId="{C17DD167-DBBD-4374-8BD7-147F28241D11}" srcOrd="0" destOrd="0" presId="urn:microsoft.com/office/officeart/2018/2/layout/IconVerticalSolidList"/>
    <dgm:cxn modelId="{D861F6C5-0FF3-41B5-BF7A-C3D3588F9890}" type="presOf" srcId="{B67E0E02-C6D8-4833-8F99-E1BD554531BA}" destId="{AA75ED69-84C8-41D2-880B-F2B505BE2C46}" srcOrd="0" destOrd="0" presId="urn:microsoft.com/office/officeart/2018/2/layout/IconVerticalSolidList"/>
    <dgm:cxn modelId="{3FB29462-7CD2-4BAC-AE37-9BD05D77B332}" type="presParOf" srcId="{7A189572-3A07-4943-8FBB-8DB17C757003}" destId="{7E7AE5C3-B6EA-48BE-B1BE-C277C24EA708}" srcOrd="0" destOrd="0" presId="urn:microsoft.com/office/officeart/2018/2/layout/IconVerticalSolidList"/>
    <dgm:cxn modelId="{454ADFAB-22DC-44B1-B48E-B923BBF65775}" type="presParOf" srcId="{7E7AE5C3-B6EA-48BE-B1BE-C277C24EA708}" destId="{F6CD0B73-E227-463F-9273-B4BDF11F2D24}" srcOrd="0" destOrd="0" presId="urn:microsoft.com/office/officeart/2018/2/layout/IconVerticalSolidList"/>
    <dgm:cxn modelId="{F93F1EB7-822A-4BAC-AE7C-BC2EA3EC97A6}" type="presParOf" srcId="{7E7AE5C3-B6EA-48BE-B1BE-C277C24EA708}" destId="{582C90F9-2338-48DF-BB45-47AD70B6390E}" srcOrd="1" destOrd="0" presId="urn:microsoft.com/office/officeart/2018/2/layout/IconVerticalSolidList"/>
    <dgm:cxn modelId="{912063EA-AA6B-4632-BCF3-CEF40A6EC17F}" type="presParOf" srcId="{7E7AE5C3-B6EA-48BE-B1BE-C277C24EA708}" destId="{F0D173F8-C3F7-446A-B948-E9B58439AA66}" srcOrd="2" destOrd="0" presId="urn:microsoft.com/office/officeart/2018/2/layout/IconVerticalSolidList"/>
    <dgm:cxn modelId="{7FED29F1-8F33-4E17-AF4C-01A76B9DD51D}" type="presParOf" srcId="{7E7AE5C3-B6EA-48BE-B1BE-C277C24EA708}" destId="{AA75ED69-84C8-41D2-880B-F2B505BE2C46}" srcOrd="3" destOrd="0" presId="urn:microsoft.com/office/officeart/2018/2/layout/IconVerticalSolidList"/>
    <dgm:cxn modelId="{5451D62F-0382-4552-9F05-4E2D065651FB}" type="presParOf" srcId="{7A189572-3A07-4943-8FBB-8DB17C757003}" destId="{1B4C0AE5-95F2-4A04-8820-8F75D8A2713A}" srcOrd="1" destOrd="0" presId="urn:microsoft.com/office/officeart/2018/2/layout/IconVerticalSolidList"/>
    <dgm:cxn modelId="{3CCD9F3F-9F4E-4EEF-A779-2E5D363CAEE8}" type="presParOf" srcId="{7A189572-3A07-4943-8FBB-8DB17C757003}" destId="{C0414E91-204F-4358-9EA5-F725D96A480E}" srcOrd="2" destOrd="0" presId="urn:microsoft.com/office/officeart/2018/2/layout/IconVerticalSolidList"/>
    <dgm:cxn modelId="{50C5456A-CA32-4BC5-A081-966B43801C43}" type="presParOf" srcId="{C0414E91-204F-4358-9EA5-F725D96A480E}" destId="{EE876AB0-2728-4CAD-99C9-3540FF265F27}" srcOrd="0" destOrd="0" presId="urn:microsoft.com/office/officeart/2018/2/layout/IconVerticalSolidList"/>
    <dgm:cxn modelId="{720EC9AD-5895-40B2-9DBA-C099DA32255B}" type="presParOf" srcId="{C0414E91-204F-4358-9EA5-F725D96A480E}" destId="{61372015-230F-4188-8C48-259384412970}" srcOrd="1" destOrd="0" presId="urn:microsoft.com/office/officeart/2018/2/layout/IconVerticalSolidList"/>
    <dgm:cxn modelId="{72147A40-9936-4F30-B15F-EA95388A5F03}" type="presParOf" srcId="{C0414E91-204F-4358-9EA5-F725D96A480E}" destId="{1067595D-FF29-4F85-BB87-AD111F7092A0}" srcOrd="2" destOrd="0" presId="urn:microsoft.com/office/officeart/2018/2/layout/IconVerticalSolidList"/>
    <dgm:cxn modelId="{BEF79185-6F09-4D89-943F-C4C6D2FCE722}" type="presParOf" srcId="{C0414E91-204F-4358-9EA5-F725D96A480E}" destId="{C17DD167-DBBD-4374-8BD7-147F28241D11}" srcOrd="3" destOrd="0" presId="urn:microsoft.com/office/officeart/2018/2/layout/IconVerticalSolidList"/>
    <dgm:cxn modelId="{DE76F9D3-EF9A-4CF1-93D5-86BBE3D73323}" type="presParOf" srcId="{7A189572-3A07-4943-8FBB-8DB17C757003}" destId="{1EB3AF90-6579-40DC-9526-4A71E5D0F102}" srcOrd="3" destOrd="0" presId="urn:microsoft.com/office/officeart/2018/2/layout/IconVerticalSolidList"/>
    <dgm:cxn modelId="{4F9A22AE-83B4-4AA1-9948-06AC2BA3B75A}" type="presParOf" srcId="{7A189572-3A07-4943-8FBB-8DB17C757003}" destId="{B68DFC41-DB17-4564-83C4-910EB5541665}" srcOrd="4" destOrd="0" presId="urn:microsoft.com/office/officeart/2018/2/layout/IconVerticalSolidList"/>
    <dgm:cxn modelId="{380D52F0-989F-42A1-B9BB-CE1B231ED00A}" type="presParOf" srcId="{B68DFC41-DB17-4564-83C4-910EB5541665}" destId="{E368C862-B99D-4715-B021-693D6AB7C5DC}" srcOrd="0" destOrd="0" presId="urn:microsoft.com/office/officeart/2018/2/layout/IconVerticalSolidList"/>
    <dgm:cxn modelId="{6B74D8C0-2B45-4195-AFE5-4B8CC37D4E69}" type="presParOf" srcId="{B68DFC41-DB17-4564-83C4-910EB5541665}" destId="{79E76FBD-766B-4DCB-8BA8-C16BF39918FA}" srcOrd="1" destOrd="0" presId="urn:microsoft.com/office/officeart/2018/2/layout/IconVerticalSolidList"/>
    <dgm:cxn modelId="{37C4703C-603A-4A59-AA6F-A7BA892EBDD9}" type="presParOf" srcId="{B68DFC41-DB17-4564-83C4-910EB5541665}" destId="{7D39F4B6-D302-4406-BD1C-DFF1301A964F}" srcOrd="2" destOrd="0" presId="urn:microsoft.com/office/officeart/2018/2/layout/IconVerticalSolidList"/>
    <dgm:cxn modelId="{BF59FCEE-0AE4-4128-B4C6-ED271AC76CA0}" type="presParOf" srcId="{B68DFC41-DB17-4564-83C4-910EB5541665}" destId="{37339D44-D092-4089-9DF7-FFB5AB6EAB0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2458E8-70DB-487B-B9A9-F527332DFB0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14708E0-3C68-4CC1-B576-496A72895015}">
      <dgm:prSet custT="1"/>
      <dgm:spPr/>
      <dgm:t>
        <a:bodyPr/>
        <a:lstStyle/>
        <a:p>
          <a:pPr>
            <a:defRPr b="1"/>
          </a:pPr>
          <a:r>
            <a:rPr lang="en-US" sz="1800" dirty="0"/>
            <a:t>Project area determined by census tracts where lead service lines are being replaced.</a:t>
          </a:r>
        </a:p>
        <a:p>
          <a:pPr>
            <a:defRPr b="1"/>
          </a:pPr>
          <a:r>
            <a:rPr lang="en-US" sz="1800" dirty="0"/>
            <a:t>Disadvantaged Community (DAC) determination made by project area not by service population of an applicant. </a:t>
          </a:r>
          <a:r>
            <a:rPr lang="en-US" sz="1800" u="sng" dirty="0"/>
            <a:t>Top ranked DAC’s will receive PF. </a:t>
          </a:r>
        </a:p>
      </dgm:t>
    </dgm:pt>
    <dgm:pt modelId="{D5267E0B-A63F-44E2-915B-D580E6B849B0}" type="parTrans" cxnId="{A5EE4FFF-7FB2-44BF-9F07-AE37DF6FE26F}">
      <dgm:prSet/>
      <dgm:spPr/>
      <dgm:t>
        <a:bodyPr/>
        <a:lstStyle/>
        <a:p>
          <a:endParaRPr lang="en-US" sz="1050"/>
        </a:p>
      </dgm:t>
    </dgm:pt>
    <dgm:pt modelId="{ACE7B050-06A4-4601-8633-3ACEA01056C7}" type="sibTrans" cxnId="{A5EE4FFF-7FB2-44BF-9F07-AE37DF6FE26F}">
      <dgm:prSet/>
      <dgm:spPr/>
      <dgm:t>
        <a:bodyPr/>
        <a:lstStyle/>
        <a:p>
          <a:endParaRPr lang="en-US" sz="2000"/>
        </a:p>
      </dgm:t>
    </dgm:pt>
    <dgm:pt modelId="{CA05B6EF-2320-4303-BFDA-3315FFD7FF42}">
      <dgm:prSet custT="1"/>
      <dgm:spPr/>
      <dgm:t>
        <a:bodyPr/>
        <a:lstStyle/>
        <a:p>
          <a:pPr>
            <a:defRPr b="1"/>
          </a:pPr>
          <a:r>
            <a:rPr lang="en-US" sz="1800" dirty="0"/>
            <a:t>DAC Definition- A community water supply system which has a lead service line inventory, has lead service lines that need replaced, and has submitted an application for funding for a </a:t>
          </a:r>
          <a:r>
            <a:rPr lang="en-US" sz="1800" u="sng" dirty="0"/>
            <a:t>project area where the MHI is less than 100% of the state average MHI</a:t>
          </a:r>
          <a:r>
            <a:rPr lang="en-US" sz="1800" dirty="0"/>
            <a:t>. </a:t>
          </a:r>
        </a:p>
      </dgm:t>
    </dgm:pt>
    <dgm:pt modelId="{E69FDB02-9FFF-4F2B-A5CF-B292A444EBB7}" type="parTrans" cxnId="{88DA506E-2661-4298-BA41-4025835FDFFE}">
      <dgm:prSet/>
      <dgm:spPr/>
      <dgm:t>
        <a:bodyPr/>
        <a:lstStyle/>
        <a:p>
          <a:endParaRPr lang="en-US" sz="1050"/>
        </a:p>
      </dgm:t>
    </dgm:pt>
    <dgm:pt modelId="{B3D7DB3C-2ABA-4C51-9E13-96CFC629D2EB}" type="sibTrans" cxnId="{88DA506E-2661-4298-BA41-4025835FDFFE}">
      <dgm:prSet/>
      <dgm:spPr/>
      <dgm:t>
        <a:bodyPr/>
        <a:lstStyle/>
        <a:p>
          <a:endParaRPr lang="en-US" sz="2000"/>
        </a:p>
      </dgm:t>
    </dgm:pt>
    <dgm:pt modelId="{54849A46-C709-4B3B-8766-B155E9DCD8EE}">
      <dgm:prSet custT="1"/>
      <dgm:spPr/>
      <dgm:t>
        <a:bodyPr/>
        <a:lstStyle/>
        <a:p>
          <a:pPr>
            <a:defRPr b="1"/>
          </a:pPr>
          <a:r>
            <a:rPr lang="en-US" sz="1800" dirty="0"/>
            <a:t>Funding cycle and application process will be same as the Public Water Supply Loan Program (PWSLP). </a:t>
          </a:r>
        </a:p>
      </dgm:t>
    </dgm:pt>
    <dgm:pt modelId="{7C96513C-0E7C-4B77-8EF1-05C15C105E5E}" type="parTrans" cxnId="{4A917416-33F6-46CF-9A51-DCC7F67F24FC}">
      <dgm:prSet/>
      <dgm:spPr/>
      <dgm:t>
        <a:bodyPr/>
        <a:lstStyle/>
        <a:p>
          <a:endParaRPr lang="en-US" sz="1050"/>
        </a:p>
      </dgm:t>
    </dgm:pt>
    <dgm:pt modelId="{194E13C1-C188-47FC-B202-12C245C6F73D}" type="sibTrans" cxnId="{4A917416-33F6-46CF-9A51-DCC7F67F24FC}">
      <dgm:prSet/>
      <dgm:spPr/>
      <dgm:t>
        <a:bodyPr/>
        <a:lstStyle/>
        <a:p>
          <a:endParaRPr lang="en-US" sz="2000"/>
        </a:p>
      </dgm:t>
    </dgm:pt>
    <dgm:pt modelId="{45611DC2-DE85-461C-9448-2A4DE47D2125}">
      <dgm:prSet custT="1"/>
      <dgm:spPr/>
      <dgm:t>
        <a:bodyPr/>
        <a:lstStyle/>
        <a:p>
          <a:pPr>
            <a:defRPr b="1"/>
          </a:pPr>
          <a:r>
            <a:rPr lang="en-US" sz="1600" dirty="0"/>
            <a:t>Under the new rule (Part 663): </a:t>
          </a:r>
        </a:p>
        <a:p>
          <a:pPr>
            <a:defRPr b="1"/>
          </a:pPr>
          <a:r>
            <a:rPr lang="en-US" sz="1600" dirty="0"/>
            <a:t>	</a:t>
          </a:r>
          <a:r>
            <a:rPr lang="en-US" sz="1800" dirty="0"/>
            <a:t>- 0% Interest Loans</a:t>
          </a:r>
        </a:p>
        <a:p>
          <a:pPr>
            <a:defRPr b="1"/>
          </a:pPr>
          <a:r>
            <a:rPr lang="en-US" sz="1800" dirty="0"/>
            <a:t>	- All Lead Service Line projects eligible for a 30 Year loan term</a:t>
          </a:r>
        </a:p>
        <a:p>
          <a:pPr>
            <a:defRPr b="1"/>
          </a:pPr>
          <a:r>
            <a:rPr lang="en-US" sz="1800" dirty="0"/>
            <a:t>	- 40 Year loan term for DAC</a:t>
          </a:r>
        </a:p>
      </dgm:t>
    </dgm:pt>
    <dgm:pt modelId="{4D12D61F-D477-4137-B9AE-7964ACA1A3F1}" type="parTrans" cxnId="{457BB802-D0F4-4D67-8252-0A9BB4C3369E}">
      <dgm:prSet/>
      <dgm:spPr/>
      <dgm:t>
        <a:bodyPr/>
        <a:lstStyle/>
        <a:p>
          <a:endParaRPr lang="en-US" sz="1050"/>
        </a:p>
      </dgm:t>
    </dgm:pt>
    <dgm:pt modelId="{A82FAD61-D0FC-449D-BBF7-169E2CF4DAC2}" type="sibTrans" cxnId="{457BB802-D0F4-4D67-8252-0A9BB4C3369E}">
      <dgm:prSet/>
      <dgm:spPr/>
      <dgm:t>
        <a:bodyPr/>
        <a:lstStyle/>
        <a:p>
          <a:endParaRPr lang="en-US" sz="2000"/>
        </a:p>
      </dgm:t>
    </dgm:pt>
    <dgm:pt modelId="{23CDD119-9CE2-40D6-A423-A1BB7251CE81}" type="pres">
      <dgm:prSet presAssocID="{792458E8-70DB-487B-B9A9-F527332DFB0C}" presName="linear" presStyleCnt="0">
        <dgm:presLayoutVars>
          <dgm:animLvl val="lvl"/>
          <dgm:resizeHandles val="exact"/>
        </dgm:presLayoutVars>
      </dgm:prSet>
      <dgm:spPr/>
    </dgm:pt>
    <dgm:pt modelId="{F2636189-E5BE-4C5C-923D-434288E508D0}" type="pres">
      <dgm:prSet presAssocID="{C14708E0-3C68-4CC1-B576-496A72895015}" presName="parentText" presStyleLbl="node1" presStyleIdx="0" presStyleCnt="4" custScaleY="117804">
        <dgm:presLayoutVars>
          <dgm:chMax val="0"/>
          <dgm:bulletEnabled val="1"/>
        </dgm:presLayoutVars>
      </dgm:prSet>
      <dgm:spPr/>
    </dgm:pt>
    <dgm:pt modelId="{85B1073D-C875-45F1-8AA8-9F45CBC8D4CB}" type="pres">
      <dgm:prSet presAssocID="{ACE7B050-06A4-4601-8633-3ACEA01056C7}" presName="spacer" presStyleCnt="0"/>
      <dgm:spPr/>
    </dgm:pt>
    <dgm:pt modelId="{AC96D3DA-A974-497A-A96E-45AE8E460F76}" type="pres">
      <dgm:prSet presAssocID="{CA05B6EF-2320-4303-BFDA-3315FFD7FF42}" presName="parentText" presStyleLbl="node1" presStyleIdx="1" presStyleCnt="4">
        <dgm:presLayoutVars>
          <dgm:chMax val="0"/>
          <dgm:bulletEnabled val="1"/>
        </dgm:presLayoutVars>
      </dgm:prSet>
      <dgm:spPr/>
    </dgm:pt>
    <dgm:pt modelId="{297743F4-3BAA-4A56-8DDF-88474A23FB89}" type="pres">
      <dgm:prSet presAssocID="{B3D7DB3C-2ABA-4C51-9E13-96CFC629D2EB}" presName="spacer" presStyleCnt="0"/>
      <dgm:spPr/>
    </dgm:pt>
    <dgm:pt modelId="{9CCC6F08-7C66-454D-B5F9-37EA4697E9D5}" type="pres">
      <dgm:prSet presAssocID="{54849A46-C709-4B3B-8766-B155E9DCD8EE}" presName="parentText" presStyleLbl="node1" presStyleIdx="2" presStyleCnt="4" custScaleY="80062">
        <dgm:presLayoutVars>
          <dgm:chMax val="0"/>
          <dgm:bulletEnabled val="1"/>
        </dgm:presLayoutVars>
      </dgm:prSet>
      <dgm:spPr/>
    </dgm:pt>
    <dgm:pt modelId="{8CBE32FD-3F30-4223-A2BB-40B864A23B5D}" type="pres">
      <dgm:prSet presAssocID="{194E13C1-C188-47FC-B202-12C245C6F73D}" presName="spacer" presStyleCnt="0"/>
      <dgm:spPr/>
    </dgm:pt>
    <dgm:pt modelId="{18484D4D-E503-4C74-9B0A-D645B7877CFD}" type="pres">
      <dgm:prSet presAssocID="{45611DC2-DE85-461C-9448-2A4DE47D2125}" presName="parentText" presStyleLbl="node1" presStyleIdx="3" presStyleCnt="4">
        <dgm:presLayoutVars>
          <dgm:chMax val="0"/>
          <dgm:bulletEnabled val="1"/>
        </dgm:presLayoutVars>
      </dgm:prSet>
      <dgm:spPr/>
    </dgm:pt>
  </dgm:ptLst>
  <dgm:cxnLst>
    <dgm:cxn modelId="{457BB802-D0F4-4D67-8252-0A9BB4C3369E}" srcId="{792458E8-70DB-487B-B9A9-F527332DFB0C}" destId="{45611DC2-DE85-461C-9448-2A4DE47D2125}" srcOrd="3" destOrd="0" parTransId="{4D12D61F-D477-4137-B9AE-7964ACA1A3F1}" sibTransId="{A82FAD61-D0FC-449D-BBF7-169E2CF4DAC2}"/>
    <dgm:cxn modelId="{B9A36813-0C5E-4C8A-BA06-93A4EBC914C2}" type="presOf" srcId="{792458E8-70DB-487B-B9A9-F527332DFB0C}" destId="{23CDD119-9CE2-40D6-A423-A1BB7251CE81}" srcOrd="0" destOrd="0" presId="urn:microsoft.com/office/officeart/2005/8/layout/vList2"/>
    <dgm:cxn modelId="{4A917416-33F6-46CF-9A51-DCC7F67F24FC}" srcId="{792458E8-70DB-487B-B9A9-F527332DFB0C}" destId="{54849A46-C709-4B3B-8766-B155E9DCD8EE}" srcOrd="2" destOrd="0" parTransId="{7C96513C-0E7C-4B77-8EF1-05C15C105E5E}" sibTransId="{194E13C1-C188-47FC-B202-12C245C6F73D}"/>
    <dgm:cxn modelId="{14798C64-4186-4677-84FC-031E54061BED}" type="presOf" srcId="{54849A46-C709-4B3B-8766-B155E9DCD8EE}" destId="{9CCC6F08-7C66-454D-B5F9-37EA4697E9D5}" srcOrd="0" destOrd="0" presId="urn:microsoft.com/office/officeart/2005/8/layout/vList2"/>
    <dgm:cxn modelId="{88DA506E-2661-4298-BA41-4025835FDFFE}" srcId="{792458E8-70DB-487B-B9A9-F527332DFB0C}" destId="{CA05B6EF-2320-4303-BFDA-3315FFD7FF42}" srcOrd="1" destOrd="0" parTransId="{E69FDB02-9FFF-4F2B-A5CF-B292A444EBB7}" sibTransId="{B3D7DB3C-2ABA-4C51-9E13-96CFC629D2EB}"/>
    <dgm:cxn modelId="{282926BE-363F-4F06-8C36-E80836E24367}" type="presOf" srcId="{C14708E0-3C68-4CC1-B576-496A72895015}" destId="{F2636189-E5BE-4C5C-923D-434288E508D0}" srcOrd="0" destOrd="0" presId="urn:microsoft.com/office/officeart/2005/8/layout/vList2"/>
    <dgm:cxn modelId="{08A55CCE-8B96-4407-B3E1-F66D63511D82}" type="presOf" srcId="{CA05B6EF-2320-4303-BFDA-3315FFD7FF42}" destId="{AC96D3DA-A974-497A-A96E-45AE8E460F76}" srcOrd="0" destOrd="0" presId="urn:microsoft.com/office/officeart/2005/8/layout/vList2"/>
    <dgm:cxn modelId="{F0F0A3DA-BF8A-4D91-90B9-1319D18B364E}" type="presOf" srcId="{45611DC2-DE85-461C-9448-2A4DE47D2125}" destId="{18484D4D-E503-4C74-9B0A-D645B7877CFD}" srcOrd="0" destOrd="0" presId="urn:microsoft.com/office/officeart/2005/8/layout/vList2"/>
    <dgm:cxn modelId="{A5EE4FFF-7FB2-44BF-9F07-AE37DF6FE26F}" srcId="{792458E8-70DB-487B-B9A9-F527332DFB0C}" destId="{C14708E0-3C68-4CC1-B576-496A72895015}" srcOrd="0" destOrd="0" parTransId="{D5267E0B-A63F-44E2-915B-D580E6B849B0}" sibTransId="{ACE7B050-06A4-4601-8633-3ACEA01056C7}"/>
    <dgm:cxn modelId="{A267D4F9-66AF-4D53-8C08-225D100D47AA}" type="presParOf" srcId="{23CDD119-9CE2-40D6-A423-A1BB7251CE81}" destId="{F2636189-E5BE-4C5C-923D-434288E508D0}" srcOrd="0" destOrd="0" presId="urn:microsoft.com/office/officeart/2005/8/layout/vList2"/>
    <dgm:cxn modelId="{B2621650-BEF7-4BCE-980D-D47683863242}" type="presParOf" srcId="{23CDD119-9CE2-40D6-A423-A1BB7251CE81}" destId="{85B1073D-C875-45F1-8AA8-9F45CBC8D4CB}" srcOrd="1" destOrd="0" presId="urn:microsoft.com/office/officeart/2005/8/layout/vList2"/>
    <dgm:cxn modelId="{F0C3506D-550C-4DCD-BAED-30728B609A53}" type="presParOf" srcId="{23CDD119-9CE2-40D6-A423-A1BB7251CE81}" destId="{AC96D3DA-A974-497A-A96E-45AE8E460F76}" srcOrd="2" destOrd="0" presId="urn:microsoft.com/office/officeart/2005/8/layout/vList2"/>
    <dgm:cxn modelId="{4392F169-1023-41A5-97B4-E6D971D1E6D6}" type="presParOf" srcId="{23CDD119-9CE2-40D6-A423-A1BB7251CE81}" destId="{297743F4-3BAA-4A56-8DDF-88474A23FB89}" srcOrd="3" destOrd="0" presId="urn:microsoft.com/office/officeart/2005/8/layout/vList2"/>
    <dgm:cxn modelId="{118E4069-3583-4FC5-A66D-77B43731BA0F}" type="presParOf" srcId="{23CDD119-9CE2-40D6-A423-A1BB7251CE81}" destId="{9CCC6F08-7C66-454D-B5F9-37EA4697E9D5}" srcOrd="4" destOrd="0" presId="urn:microsoft.com/office/officeart/2005/8/layout/vList2"/>
    <dgm:cxn modelId="{0103778C-DF09-4557-A092-9B20DA96226B}" type="presParOf" srcId="{23CDD119-9CE2-40D6-A423-A1BB7251CE81}" destId="{8CBE32FD-3F30-4223-A2BB-40B864A23B5D}" srcOrd="5" destOrd="0" presId="urn:microsoft.com/office/officeart/2005/8/layout/vList2"/>
    <dgm:cxn modelId="{5E295432-3E7B-4BEC-8AAB-4441EF5E726B}" type="presParOf" srcId="{23CDD119-9CE2-40D6-A423-A1BB7251CE81}" destId="{18484D4D-E503-4C74-9B0A-D645B7877CF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D0B73-E227-463F-9273-B4BDF11F2D24}">
      <dsp:nvSpPr>
        <dsp:cNvPr id="0" name=""/>
        <dsp:cNvSpPr/>
      </dsp:nvSpPr>
      <dsp:spPr>
        <a:xfrm>
          <a:off x="0" y="18480"/>
          <a:ext cx="10515600" cy="105095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2C90F9-2338-48DF-BB45-47AD70B6390E}">
      <dsp:nvSpPr>
        <dsp:cNvPr id="0" name=""/>
        <dsp:cNvSpPr/>
      </dsp:nvSpPr>
      <dsp:spPr>
        <a:xfrm>
          <a:off x="317914" y="264204"/>
          <a:ext cx="578591" cy="5780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75ED69-84C8-41D2-880B-F2B505BE2C46}">
      <dsp:nvSpPr>
        <dsp:cNvPr id="0" name=""/>
        <dsp:cNvSpPr/>
      </dsp:nvSpPr>
      <dsp:spPr>
        <a:xfrm>
          <a:off x="1214421" y="0"/>
          <a:ext cx="9282475" cy="108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702" tIns="114702" rIns="114702" bIns="114702" numCol="1" spcCol="1270" anchor="ctr" anchorCtr="0">
          <a:noAutofit/>
        </a:bodyPr>
        <a:lstStyle/>
        <a:p>
          <a:pPr marL="0" lvl="0" indent="0" algn="l" defTabSz="800100">
            <a:lnSpc>
              <a:spcPct val="100000"/>
            </a:lnSpc>
            <a:spcBef>
              <a:spcPct val="0"/>
            </a:spcBef>
            <a:spcAft>
              <a:spcPct val="35000"/>
            </a:spcAft>
            <a:buNone/>
          </a:pPr>
          <a:r>
            <a:rPr lang="en-US" sz="1800" kern="1200" dirty="0"/>
            <a:t>To assist communities in meeting the inventory requirements, the IEPA provided $2 million in round 1, $5 million in round 2, $3.4 million available in round 3. </a:t>
          </a:r>
        </a:p>
      </dsp:txBody>
      <dsp:txXfrm>
        <a:off x="1214421" y="0"/>
        <a:ext cx="9282475" cy="1083800"/>
      </dsp:txXfrm>
    </dsp:sp>
    <dsp:sp modelId="{EE876AB0-2728-4CAD-99C9-3540FF265F27}">
      <dsp:nvSpPr>
        <dsp:cNvPr id="0" name=""/>
        <dsp:cNvSpPr/>
      </dsp:nvSpPr>
      <dsp:spPr>
        <a:xfrm>
          <a:off x="0" y="1117722"/>
          <a:ext cx="10515600" cy="105095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372015-230F-4188-8C48-259384412970}">
      <dsp:nvSpPr>
        <dsp:cNvPr id="0" name=""/>
        <dsp:cNvSpPr/>
      </dsp:nvSpPr>
      <dsp:spPr>
        <a:xfrm>
          <a:off x="331048" y="1494303"/>
          <a:ext cx="578591" cy="5780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17DD167-DBBD-4374-8BD7-147F28241D11}">
      <dsp:nvSpPr>
        <dsp:cNvPr id="0" name=""/>
        <dsp:cNvSpPr/>
      </dsp:nvSpPr>
      <dsp:spPr>
        <a:xfrm>
          <a:off x="1214421" y="1085376"/>
          <a:ext cx="9282475" cy="108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702" tIns="114702" rIns="114702" bIns="114702" numCol="1" spcCol="1270" anchor="ctr" anchorCtr="0">
          <a:noAutofit/>
        </a:bodyPr>
        <a:lstStyle/>
        <a:p>
          <a:pPr marL="0" lvl="0" indent="0" algn="l" defTabSz="800100">
            <a:lnSpc>
              <a:spcPct val="100000"/>
            </a:lnSpc>
            <a:spcBef>
              <a:spcPct val="0"/>
            </a:spcBef>
            <a:spcAft>
              <a:spcPct val="35000"/>
            </a:spcAft>
            <a:buNone/>
          </a:pPr>
          <a:r>
            <a:rPr lang="en-US" sz="1800" kern="1200" dirty="0"/>
            <a:t>Round 4 will make available $6 million. </a:t>
          </a:r>
        </a:p>
        <a:p>
          <a:pPr marL="0" lvl="0" indent="0" algn="l" defTabSz="800100">
            <a:lnSpc>
              <a:spcPct val="100000"/>
            </a:lnSpc>
            <a:spcBef>
              <a:spcPct val="0"/>
            </a:spcBef>
            <a:spcAft>
              <a:spcPct val="35000"/>
            </a:spcAft>
            <a:buNone/>
          </a:pPr>
          <a:r>
            <a:rPr lang="en-US" sz="1800" kern="1200" dirty="0"/>
            <a:t>Notice of funding opportunity (NOFO) $20k - $50k per applicant.</a:t>
          </a:r>
        </a:p>
      </dsp:txBody>
      <dsp:txXfrm>
        <a:off x="1214421" y="1085376"/>
        <a:ext cx="9282475" cy="1083800"/>
      </dsp:txXfrm>
    </dsp:sp>
    <dsp:sp modelId="{E368C862-B99D-4715-B021-693D6AB7C5DC}">
      <dsp:nvSpPr>
        <dsp:cNvPr id="0" name=""/>
        <dsp:cNvSpPr/>
      </dsp:nvSpPr>
      <dsp:spPr>
        <a:xfrm>
          <a:off x="0" y="2228755"/>
          <a:ext cx="10515600" cy="158635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E76FBD-766B-4DCB-8BA8-C16BF39918FA}">
      <dsp:nvSpPr>
        <dsp:cNvPr id="0" name=""/>
        <dsp:cNvSpPr/>
      </dsp:nvSpPr>
      <dsp:spPr>
        <a:xfrm>
          <a:off x="344499" y="2834168"/>
          <a:ext cx="578591" cy="5780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339D44-D092-4089-9DF7-FFB5AB6EAB09}">
      <dsp:nvSpPr>
        <dsp:cNvPr id="0" name=""/>
        <dsp:cNvSpPr/>
      </dsp:nvSpPr>
      <dsp:spPr>
        <a:xfrm>
          <a:off x="1196147" y="2674099"/>
          <a:ext cx="9262586" cy="108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702" tIns="114702" rIns="114702" bIns="114702" numCol="1" spcCol="1270" anchor="ctr" anchorCtr="0">
          <a:noAutofit/>
        </a:bodyPr>
        <a:lstStyle/>
        <a:p>
          <a:pPr marL="0" lvl="0" indent="0" algn="l" defTabSz="800100">
            <a:lnSpc>
              <a:spcPct val="100000"/>
            </a:lnSpc>
            <a:spcBef>
              <a:spcPct val="0"/>
            </a:spcBef>
            <a:spcAft>
              <a:spcPct val="35000"/>
            </a:spcAft>
            <a:buNone/>
          </a:pPr>
          <a:r>
            <a:rPr lang="en-US" sz="1800" kern="1200" dirty="0"/>
            <a:t>Round 4 applications opened 2/15/24. There is no deadline to apply, the round will stay open until all funds are expended. </a:t>
          </a:r>
        </a:p>
        <a:p>
          <a:pPr marL="0" lvl="0" indent="0" algn="l" defTabSz="800100">
            <a:spcBef>
              <a:spcPct val="0"/>
            </a:spcBef>
            <a:spcAft>
              <a:spcPct val="35000"/>
            </a:spcAft>
            <a:buNone/>
          </a:pPr>
          <a:endParaRPr lang="en-US" sz="1400" kern="1200" dirty="0"/>
        </a:p>
      </dsp:txBody>
      <dsp:txXfrm>
        <a:off x="1196147" y="2674099"/>
        <a:ext cx="9262586" cy="1083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36189-E5BE-4C5C-923D-434288E508D0}">
      <dsp:nvSpPr>
        <dsp:cNvPr id="0" name=""/>
        <dsp:cNvSpPr/>
      </dsp:nvSpPr>
      <dsp:spPr>
        <a:xfrm>
          <a:off x="0" y="1"/>
          <a:ext cx="6900512" cy="16264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defRPr b="1"/>
          </a:pPr>
          <a:r>
            <a:rPr lang="en-US" sz="1800" kern="1200" dirty="0"/>
            <a:t>Project area determined by census tracts where lead service lines are being replaced.</a:t>
          </a:r>
        </a:p>
        <a:p>
          <a:pPr marL="0" lvl="0" indent="0" algn="l" defTabSz="800100">
            <a:lnSpc>
              <a:spcPct val="90000"/>
            </a:lnSpc>
            <a:spcBef>
              <a:spcPct val="0"/>
            </a:spcBef>
            <a:spcAft>
              <a:spcPct val="35000"/>
            </a:spcAft>
            <a:buNone/>
            <a:defRPr b="1"/>
          </a:pPr>
          <a:r>
            <a:rPr lang="en-US" sz="1800" kern="1200" dirty="0"/>
            <a:t>Disadvantaged Community (DAC) determination made by project area not by service population of an applicant. </a:t>
          </a:r>
          <a:r>
            <a:rPr lang="en-US" sz="1800" u="sng" kern="1200" dirty="0"/>
            <a:t>Top ranked DAC’s will receive PF. </a:t>
          </a:r>
        </a:p>
      </dsp:txBody>
      <dsp:txXfrm>
        <a:off x="79394" y="79395"/>
        <a:ext cx="6741724" cy="1467614"/>
      </dsp:txXfrm>
    </dsp:sp>
    <dsp:sp modelId="{AC96D3DA-A974-497A-A96E-45AE8E460F76}">
      <dsp:nvSpPr>
        <dsp:cNvPr id="0" name=""/>
        <dsp:cNvSpPr/>
      </dsp:nvSpPr>
      <dsp:spPr>
        <a:xfrm>
          <a:off x="0" y="1640803"/>
          <a:ext cx="6900512" cy="13806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defRPr b="1"/>
          </a:pPr>
          <a:r>
            <a:rPr lang="en-US" sz="1800" kern="1200" dirty="0"/>
            <a:t>DAC Definition- A community water supply system which has a lead service line inventory, has lead service lines that need replaced, and has submitted an application for funding for a </a:t>
          </a:r>
          <a:r>
            <a:rPr lang="en-US" sz="1800" u="sng" kern="1200" dirty="0"/>
            <a:t>project area where the MHI is less than 100% of the state average MHI</a:t>
          </a:r>
          <a:r>
            <a:rPr lang="en-US" sz="1800" kern="1200" dirty="0"/>
            <a:t>. </a:t>
          </a:r>
        </a:p>
      </dsp:txBody>
      <dsp:txXfrm>
        <a:off x="67395" y="1708198"/>
        <a:ext cx="6765722" cy="1245810"/>
      </dsp:txXfrm>
    </dsp:sp>
    <dsp:sp modelId="{9CCC6F08-7C66-454D-B5F9-37EA4697E9D5}">
      <dsp:nvSpPr>
        <dsp:cNvPr id="0" name=""/>
        <dsp:cNvSpPr/>
      </dsp:nvSpPr>
      <dsp:spPr>
        <a:xfrm>
          <a:off x="0" y="3035803"/>
          <a:ext cx="6900512" cy="110533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defRPr b="1"/>
          </a:pPr>
          <a:r>
            <a:rPr lang="en-US" sz="1800" kern="1200" dirty="0"/>
            <a:t>Funding cycle and application process will be same as the Public Water Supply Loan Program (PWSLP). </a:t>
          </a:r>
        </a:p>
      </dsp:txBody>
      <dsp:txXfrm>
        <a:off x="53958" y="3089761"/>
        <a:ext cx="6792596" cy="997419"/>
      </dsp:txXfrm>
    </dsp:sp>
    <dsp:sp modelId="{18484D4D-E503-4C74-9B0A-D645B7877CFD}">
      <dsp:nvSpPr>
        <dsp:cNvPr id="0" name=""/>
        <dsp:cNvSpPr/>
      </dsp:nvSpPr>
      <dsp:spPr>
        <a:xfrm>
          <a:off x="0" y="4155539"/>
          <a:ext cx="6900512" cy="13806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defRPr b="1"/>
          </a:pPr>
          <a:r>
            <a:rPr lang="en-US" sz="1600" kern="1200" dirty="0"/>
            <a:t>Under the new rule (Part 663): </a:t>
          </a:r>
        </a:p>
        <a:p>
          <a:pPr marL="0" lvl="0" indent="0" algn="l" defTabSz="711200">
            <a:lnSpc>
              <a:spcPct val="90000"/>
            </a:lnSpc>
            <a:spcBef>
              <a:spcPct val="0"/>
            </a:spcBef>
            <a:spcAft>
              <a:spcPct val="35000"/>
            </a:spcAft>
            <a:buNone/>
            <a:defRPr b="1"/>
          </a:pPr>
          <a:r>
            <a:rPr lang="en-US" sz="1600" kern="1200" dirty="0"/>
            <a:t>	</a:t>
          </a:r>
          <a:r>
            <a:rPr lang="en-US" sz="1800" kern="1200" dirty="0"/>
            <a:t>- 0% Interest Loans</a:t>
          </a:r>
        </a:p>
        <a:p>
          <a:pPr marL="0" lvl="0" indent="0" algn="l" defTabSz="711200">
            <a:lnSpc>
              <a:spcPct val="90000"/>
            </a:lnSpc>
            <a:spcBef>
              <a:spcPct val="0"/>
            </a:spcBef>
            <a:spcAft>
              <a:spcPct val="35000"/>
            </a:spcAft>
            <a:buNone/>
            <a:defRPr b="1"/>
          </a:pPr>
          <a:r>
            <a:rPr lang="en-US" sz="1800" kern="1200" dirty="0"/>
            <a:t>	- All Lead Service Line projects eligible for a 30 Year loan term</a:t>
          </a:r>
        </a:p>
        <a:p>
          <a:pPr marL="0" lvl="0" indent="0" algn="l" defTabSz="711200">
            <a:lnSpc>
              <a:spcPct val="90000"/>
            </a:lnSpc>
            <a:spcBef>
              <a:spcPct val="0"/>
            </a:spcBef>
            <a:spcAft>
              <a:spcPct val="35000"/>
            </a:spcAft>
            <a:buNone/>
            <a:defRPr b="1"/>
          </a:pPr>
          <a:r>
            <a:rPr lang="en-US" sz="1800" kern="1200" dirty="0"/>
            <a:t>	- 40 Year loan term for DAC</a:t>
          </a:r>
        </a:p>
      </dsp:txBody>
      <dsp:txXfrm>
        <a:off x="67395" y="4222934"/>
        <a:ext cx="6765722" cy="124581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F22603E-7D2D-4C6C-BCAC-DF3BA466F087}" type="datetimeFigureOut">
              <a:rPr lang="en-US" smtClean="0"/>
              <a:t>4/18/2024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8038C36-29F7-483E-8474-6F2235A20ACF}" type="slidenum">
              <a:rPr lang="en-US" smtClean="0"/>
              <a:t>‹#›</a:t>
            </a:fld>
            <a:endParaRPr lang="en-US"/>
          </a:p>
        </p:txBody>
      </p:sp>
    </p:spTree>
    <p:extLst>
      <p:ext uri="{BB962C8B-B14F-4D97-AF65-F5344CB8AC3E}">
        <p14:creationId xmlns:p14="http://schemas.microsoft.com/office/powerpoint/2010/main" val="3273555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038C36-29F7-483E-8474-6F2235A20ACF}" type="slidenum">
              <a:rPr lang="en-US" smtClean="0"/>
              <a:t>1</a:t>
            </a:fld>
            <a:endParaRPr lang="en-US"/>
          </a:p>
        </p:txBody>
      </p:sp>
    </p:spTree>
    <p:extLst>
      <p:ext uri="{BB962C8B-B14F-4D97-AF65-F5344CB8AC3E}">
        <p14:creationId xmlns:p14="http://schemas.microsoft.com/office/powerpoint/2010/main" val="2346854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 Rate: Base: 1.81%, Small Community: 1.36% and Hardship Rate: 1.00%</a:t>
            </a:r>
          </a:p>
        </p:txBody>
      </p:sp>
      <p:sp>
        <p:nvSpPr>
          <p:cNvPr id="4" name="Slide Number Placeholder 3"/>
          <p:cNvSpPr>
            <a:spLocks noGrp="1"/>
          </p:cNvSpPr>
          <p:nvPr>
            <p:ph type="sldNum" sz="quarter" idx="5"/>
          </p:nvPr>
        </p:nvSpPr>
        <p:spPr/>
        <p:txBody>
          <a:bodyPr/>
          <a:lstStyle/>
          <a:p>
            <a:fld id="{08038C36-29F7-483E-8474-6F2235A20ACF}" type="slidenum">
              <a:rPr lang="en-US" smtClean="0"/>
              <a:t>3</a:t>
            </a:fld>
            <a:endParaRPr lang="en-US"/>
          </a:p>
        </p:txBody>
      </p:sp>
    </p:spTree>
    <p:extLst>
      <p:ext uri="{BB962C8B-B14F-4D97-AF65-F5344CB8AC3E}">
        <p14:creationId xmlns:p14="http://schemas.microsoft.com/office/powerpoint/2010/main" val="91887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Rounds 1 and 2 funding provided by using Illinois SRF loan program fees; Round 3 is funded using the 15% Set-Aside. </a:t>
            </a:r>
          </a:p>
        </p:txBody>
      </p:sp>
      <p:sp>
        <p:nvSpPr>
          <p:cNvPr id="4" name="Slide Number Placeholder 3"/>
          <p:cNvSpPr>
            <a:spLocks noGrp="1"/>
          </p:cNvSpPr>
          <p:nvPr>
            <p:ph type="sldNum" sz="quarter" idx="5"/>
          </p:nvPr>
        </p:nvSpPr>
        <p:spPr/>
        <p:txBody>
          <a:bodyPr/>
          <a:lstStyle/>
          <a:p>
            <a:fld id="{08038C36-29F7-483E-8474-6F2235A20ACF}" type="slidenum">
              <a:rPr lang="en-US" smtClean="0"/>
              <a:t>4</a:t>
            </a:fld>
            <a:endParaRPr lang="en-US"/>
          </a:p>
        </p:txBody>
      </p:sp>
    </p:spTree>
    <p:extLst>
      <p:ext uri="{BB962C8B-B14F-4D97-AF65-F5344CB8AC3E}">
        <p14:creationId xmlns:p14="http://schemas.microsoft.com/office/powerpoint/2010/main" val="1033175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LSL Funding 2024-26 TBD. Funding caps will change next year because our funding dollars are changing. </a:t>
            </a:r>
          </a:p>
        </p:txBody>
      </p:sp>
      <p:sp>
        <p:nvSpPr>
          <p:cNvPr id="4" name="Slide Number Placeholder 3"/>
          <p:cNvSpPr>
            <a:spLocks noGrp="1"/>
          </p:cNvSpPr>
          <p:nvPr>
            <p:ph type="sldNum" sz="quarter" idx="5"/>
          </p:nvPr>
        </p:nvSpPr>
        <p:spPr/>
        <p:txBody>
          <a:bodyPr/>
          <a:lstStyle/>
          <a:p>
            <a:fld id="{08038C36-29F7-483E-8474-6F2235A20ACF}" type="slidenum">
              <a:rPr lang="en-US" smtClean="0"/>
              <a:t>5</a:t>
            </a:fld>
            <a:endParaRPr lang="en-US"/>
          </a:p>
        </p:txBody>
      </p:sp>
    </p:spTree>
    <p:extLst>
      <p:ext uri="{BB962C8B-B14F-4D97-AF65-F5344CB8AC3E}">
        <p14:creationId xmlns:p14="http://schemas.microsoft.com/office/powerpoint/2010/main" val="120991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038C36-29F7-483E-8474-6F2235A20ACF}" type="slidenum">
              <a:rPr lang="en-US" smtClean="0"/>
              <a:t>7</a:t>
            </a:fld>
            <a:endParaRPr lang="en-US"/>
          </a:p>
        </p:txBody>
      </p:sp>
    </p:spTree>
    <p:extLst>
      <p:ext uri="{BB962C8B-B14F-4D97-AF65-F5344CB8AC3E}">
        <p14:creationId xmlns:p14="http://schemas.microsoft.com/office/powerpoint/2010/main" val="1070979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latin typeface="Times New Roman" panose="02020603050405020304" pitchFamily="18" charset="0"/>
              </a:rPr>
              <a:t>If more than one census tract is identified for the project area, the percentile rank of each scoring metric identified in this slide will be determined for each census tract within the project area. The average of the percentile ranks for the identified census tracts will be calculated and used as the percentile rank for the project area to determine the appropriate points awarded in subsections listed above.</a:t>
            </a:r>
            <a:endParaRPr lang="en-US" dirty="0"/>
          </a:p>
        </p:txBody>
      </p:sp>
      <p:sp>
        <p:nvSpPr>
          <p:cNvPr id="4" name="Slide Number Placeholder 3"/>
          <p:cNvSpPr>
            <a:spLocks noGrp="1"/>
          </p:cNvSpPr>
          <p:nvPr>
            <p:ph type="sldNum" sz="quarter" idx="5"/>
          </p:nvPr>
        </p:nvSpPr>
        <p:spPr/>
        <p:txBody>
          <a:bodyPr/>
          <a:lstStyle/>
          <a:p>
            <a:fld id="{08038C36-29F7-483E-8474-6F2235A20ACF}" type="slidenum">
              <a:rPr lang="en-US" smtClean="0"/>
              <a:t>8</a:t>
            </a:fld>
            <a:endParaRPr lang="en-US"/>
          </a:p>
        </p:txBody>
      </p:sp>
    </p:spTree>
    <p:extLst>
      <p:ext uri="{BB962C8B-B14F-4D97-AF65-F5344CB8AC3E}">
        <p14:creationId xmlns:p14="http://schemas.microsoft.com/office/powerpoint/2010/main" val="199441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5907-C793-7F7D-461C-4751834EA7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8C4FBC-9854-9212-DBF4-2EA55FBDF4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2D7CFC-0530-EB51-5F14-11D4F72078BD}"/>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270A9F8F-B082-4E1C-1CB6-D4121CCE76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BA0BC-157A-F12B-9490-069C64899947}"/>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285356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751B3-2757-84E3-9A50-F69C095F92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4B08C-B5BF-C6AD-855F-52472C7257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74CE2-CE4F-0953-2A6B-8C3DA98180C6}"/>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00743D28-6CCB-CB66-431B-98F868AA10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42B608-CF2D-0365-73D6-8D97348E142E}"/>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3746626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BE60DF-2B8F-B53B-BDB6-13DCD2FD99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FC08B9-FE09-24FF-9622-C34C7570DE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00AC5-7FF6-549D-E8B4-C0D2DA1292A7}"/>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1D1B695E-E030-2EA2-8A37-8C29E6C4A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ACDDF-F990-7E5F-B15F-36B2D99B0545}"/>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196741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C547-310B-FF71-8B06-BF8431C21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D38F53-32D9-ACFC-AF16-3B5F2B7A48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47EFD9-BBF0-2025-E4FA-9A21BD2969DB}"/>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7DAE57F6-54F8-694A-C219-39D02FB07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4F7E9-F086-6FAC-A1CF-0CC185BED146}"/>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18588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83E84-9A6C-346C-9523-D41A12C0A8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271935-0D14-5C32-3435-612D88A2B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7D8826-7EB2-DC0B-5531-9A67932E6E02}"/>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AE2D9797-F90B-5E72-8455-1F44BBA699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FEC325-DADF-D4CB-D0B4-7FDEA9BECFDE}"/>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1906567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861F-3583-EC3A-8F36-BDADAB721D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750F82-37FD-A825-0579-720DAF4BF5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BE5226-C79E-0BEA-C5D0-76BAC4085F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8D5278-E982-DF99-4DE5-76AB5392676F}"/>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6" name="Footer Placeholder 5">
            <a:extLst>
              <a:ext uri="{FF2B5EF4-FFF2-40B4-BE49-F238E27FC236}">
                <a16:creationId xmlns:a16="http://schemas.microsoft.com/office/drawing/2014/main" id="{26FB82B1-B14B-BCE8-3198-485CBED36D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5D9363-351A-9C63-074F-E1DDACB11B05}"/>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69593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546E-75AA-BF79-D677-DB66B54B2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2EBBF4-7980-4D0B-C5D1-C2634CED57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7A984A-0F9B-CE8D-E1B7-09851957CB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211694-2546-ED70-762F-997F36C701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CAA04F-C557-2EEF-1651-ABF7E47A98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39D2DD-8073-8C7A-89A8-395FD493C1AD}"/>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8" name="Footer Placeholder 7">
            <a:extLst>
              <a:ext uri="{FF2B5EF4-FFF2-40B4-BE49-F238E27FC236}">
                <a16:creationId xmlns:a16="http://schemas.microsoft.com/office/drawing/2014/main" id="{50E5A326-D3D4-92A9-A1B3-D5CDCF2FC8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8268F4-F675-1842-8282-8CEADF3A9A2A}"/>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951989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48EDF-3E7F-202D-F370-512EA46E7B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931665-80CD-3351-DD76-BEAA7DD586B6}"/>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4" name="Footer Placeholder 3">
            <a:extLst>
              <a:ext uri="{FF2B5EF4-FFF2-40B4-BE49-F238E27FC236}">
                <a16:creationId xmlns:a16="http://schemas.microsoft.com/office/drawing/2014/main" id="{0C109678-5316-FFA4-1069-1A59875CCF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43BCE4-962C-8BCC-732F-D75290BF4DB9}"/>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90349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A547E-FACF-B752-F5D6-0388D89679A2}"/>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3" name="Footer Placeholder 2">
            <a:extLst>
              <a:ext uri="{FF2B5EF4-FFF2-40B4-BE49-F238E27FC236}">
                <a16:creationId xmlns:a16="http://schemas.microsoft.com/office/drawing/2014/main" id="{19DDA9E9-D3D0-E11B-8664-D953EFB425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8779A1-CC96-E8E4-727A-86255434A7CA}"/>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106569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8E451-63E5-1170-988C-DD98A5154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E8E663-0EE0-C832-0A55-274DBC77C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A1E580-6013-125F-FC5A-5E01A1261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E59931-514D-85EB-AA9E-471EEC274186}"/>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6" name="Footer Placeholder 5">
            <a:extLst>
              <a:ext uri="{FF2B5EF4-FFF2-40B4-BE49-F238E27FC236}">
                <a16:creationId xmlns:a16="http://schemas.microsoft.com/office/drawing/2014/main" id="{8715C19D-0A00-664A-F77F-2CB3E39EE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2E7CE5-6059-C7E8-8225-DFC13706EFC1}"/>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739552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850ED-BA79-BBF8-CF93-562CF151F0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D87761-12AA-0CE8-9685-3E82B5EE45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4923C4-2045-46BF-5390-12C2F1E8E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4D76CD-A23C-AAA0-2E8D-83440DC94D96}"/>
              </a:ext>
            </a:extLst>
          </p:cNvPr>
          <p:cNvSpPr>
            <a:spLocks noGrp="1"/>
          </p:cNvSpPr>
          <p:nvPr>
            <p:ph type="dt" sz="half" idx="10"/>
          </p:nvPr>
        </p:nvSpPr>
        <p:spPr/>
        <p:txBody>
          <a:bodyPr/>
          <a:lstStyle/>
          <a:p>
            <a:fld id="{B8CA03F1-6316-4414-900B-C49C1B35330C}" type="datetimeFigureOut">
              <a:rPr lang="en-US" smtClean="0"/>
              <a:t>4/18/2024</a:t>
            </a:fld>
            <a:endParaRPr lang="en-US"/>
          </a:p>
        </p:txBody>
      </p:sp>
      <p:sp>
        <p:nvSpPr>
          <p:cNvPr id="6" name="Footer Placeholder 5">
            <a:extLst>
              <a:ext uri="{FF2B5EF4-FFF2-40B4-BE49-F238E27FC236}">
                <a16:creationId xmlns:a16="http://schemas.microsoft.com/office/drawing/2014/main" id="{0DC6CD35-4874-92F8-994A-B17ED1149A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861CD-0154-3707-1F0F-F964C0814C7E}"/>
              </a:ext>
            </a:extLst>
          </p:cNvPr>
          <p:cNvSpPr>
            <a:spLocks noGrp="1"/>
          </p:cNvSpPr>
          <p:nvPr>
            <p:ph type="sldNum" sz="quarter" idx="12"/>
          </p:nvPr>
        </p:nvSpPr>
        <p:spPr/>
        <p:txBody>
          <a:bodyPr/>
          <a:lstStyle/>
          <a:p>
            <a:fld id="{3ADE0725-243F-4B40-B2E8-45FC2F57F7BC}" type="slidenum">
              <a:rPr lang="en-US" smtClean="0"/>
              <a:t>‹#›</a:t>
            </a:fld>
            <a:endParaRPr lang="en-US"/>
          </a:p>
        </p:txBody>
      </p:sp>
    </p:spTree>
    <p:extLst>
      <p:ext uri="{BB962C8B-B14F-4D97-AF65-F5344CB8AC3E}">
        <p14:creationId xmlns:p14="http://schemas.microsoft.com/office/powerpoint/2010/main" val="76176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C7CD29-E37C-8345-8358-E506E8A7FD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3963E4-9F8F-D917-152C-38593CE3BF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71C222-E530-4C68-9D7A-96B1AFFF6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A03F1-6316-4414-900B-C49C1B35330C}" type="datetimeFigureOut">
              <a:rPr lang="en-US" smtClean="0"/>
              <a:t>4/18/2024</a:t>
            </a:fld>
            <a:endParaRPr lang="en-US"/>
          </a:p>
        </p:txBody>
      </p:sp>
      <p:sp>
        <p:nvSpPr>
          <p:cNvPr id="5" name="Footer Placeholder 4">
            <a:extLst>
              <a:ext uri="{FF2B5EF4-FFF2-40B4-BE49-F238E27FC236}">
                <a16:creationId xmlns:a16="http://schemas.microsoft.com/office/drawing/2014/main" id="{C81F0606-C068-CB12-C88A-070C1E4CE4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B5DE7B-4A15-3CD7-F50F-597D61AB26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E0725-243F-4B40-B2E8-45FC2F57F7BC}" type="slidenum">
              <a:rPr lang="en-US" smtClean="0"/>
              <a:t>‹#›</a:t>
            </a:fld>
            <a:endParaRPr lang="en-US"/>
          </a:p>
        </p:txBody>
      </p:sp>
    </p:spTree>
    <p:extLst>
      <p:ext uri="{BB962C8B-B14F-4D97-AF65-F5344CB8AC3E}">
        <p14:creationId xmlns:p14="http://schemas.microsoft.com/office/powerpoint/2010/main" val="132529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idhan.Singh@Illinois.gov" TargetMode="External"/><Relationship Id="rId2" Type="http://schemas.openxmlformats.org/officeDocument/2006/relationships/hyperlink" Target="mailto:Gary.Bingenheimer@Illinois.gov" TargetMode="External"/><Relationship Id="rId1" Type="http://schemas.openxmlformats.org/officeDocument/2006/relationships/slideLayout" Target="../slideLayouts/slideLayout2.xml"/><Relationship Id="rId4" Type="http://schemas.openxmlformats.org/officeDocument/2006/relationships/hyperlink" Target="mailto:EPA.GATA@Illinoi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2F58BF-12E5-4B5A-AD25-4DAAA274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7D9AFE-7EA0-012A-C22B-71C0F9EFC3CE}"/>
              </a:ext>
            </a:extLst>
          </p:cNvPr>
          <p:cNvSpPr>
            <a:spLocks noGrp="1"/>
          </p:cNvSpPr>
          <p:nvPr>
            <p:ph type="ctrTitle"/>
          </p:nvPr>
        </p:nvSpPr>
        <p:spPr>
          <a:xfrm>
            <a:off x="477981" y="1122363"/>
            <a:ext cx="4023360" cy="3204134"/>
          </a:xfrm>
        </p:spPr>
        <p:txBody>
          <a:bodyPr anchor="b">
            <a:normAutofit/>
          </a:bodyPr>
          <a:lstStyle/>
          <a:p>
            <a:pPr algn="l"/>
            <a:r>
              <a:rPr lang="en-US" sz="4800" b="1" dirty="0"/>
              <a:t>State Revolving Fund Overview</a:t>
            </a:r>
          </a:p>
        </p:txBody>
      </p:sp>
      <p:sp>
        <p:nvSpPr>
          <p:cNvPr id="3" name="Subtitle 2">
            <a:extLst>
              <a:ext uri="{FF2B5EF4-FFF2-40B4-BE49-F238E27FC236}">
                <a16:creationId xmlns:a16="http://schemas.microsoft.com/office/drawing/2014/main" id="{63B4C990-49CA-1DF5-4253-495E66F8F053}"/>
              </a:ext>
            </a:extLst>
          </p:cNvPr>
          <p:cNvSpPr>
            <a:spLocks noGrp="1"/>
          </p:cNvSpPr>
          <p:nvPr>
            <p:ph type="subTitle" idx="1"/>
          </p:nvPr>
        </p:nvSpPr>
        <p:spPr>
          <a:xfrm>
            <a:off x="477981" y="4901798"/>
            <a:ext cx="4023359" cy="1208141"/>
          </a:xfrm>
        </p:spPr>
        <p:txBody>
          <a:bodyPr>
            <a:normAutofit/>
          </a:bodyPr>
          <a:lstStyle/>
          <a:p>
            <a:pPr algn="l"/>
            <a:r>
              <a:rPr lang="en-US" sz="2000" b="1" dirty="0"/>
              <a:t>Gary Bingenheimer</a:t>
            </a:r>
          </a:p>
          <a:p>
            <a:pPr algn="l"/>
            <a:r>
              <a:rPr lang="en-US" sz="2000" b="1" dirty="0"/>
              <a:t>SRF Loan Program Section Manager</a:t>
            </a:r>
          </a:p>
        </p:txBody>
      </p:sp>
      <p:sp>
        <p:nvSpPr>
          <p:cNvPr id="11" name="!!accent">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Picture 3" descr="Logo&#10;&#10;Description automatically generated with low confidence">
            <a:extLst>
              <a:ext uri="{FF2B5EF4-FFF2-40B4-BE49-F238E27FC236}">
                <a16:creationId xmlns:a16="http://schemas.microsoft.com/office/drawing/2014/main" id="{8F27E9C7-6C97-3FA3-43C9-35580AF26DAD}"/>
              </a:ext>
            </a:extLst>
          </p:cNvPr>
          <p:cNvPicPr>
            <a:picLocks noChangeAspect="1"/>
          </p:cNvPicPr>
          <p:nvPr/>
        </p:nvPicPr>
        <p:blipFill rotWithShape="1">
          <a:blip r:embed="rId3"/>
          <a:srcRect l="3281" r="3278" b="-1"/>
          <a:stretch/>
        </p:blipFill>
        <p:spPr>
          <a:xfrm>
            <a:off x="4868487" y="10"/>
            <a:ext cx="7323513" cy="6857990"/>
          </a:xfrm>
          <a:prstGeom prst="rect">
            <a:avLst/>
          </a:prstGeom>
        </p:spPr>
      </p:pic>
    </p:spTree>
    <p:extLst>
      <p:ext uri="{BB962C8B-B14F-4D97-AF65-F5344CB8AC3E}">
        <p14:creationId xmlns:p14="http://schemas.microsoft.com/office/powerpoint/2010/main" val="441053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par>
                                <p:cTn id="13" presetID="10" presetClass="entr" presetSubtype="0" fill="hold" grpId="0" nodeType="withEffect">
                                  <p:stCondLst>
                                    <p:cond delay="50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E9864-6520-7B24-8710-63F9EADB7542}"/>
              </a:ext>
            </a:extLst>
          </p:cNvPr>
          <p:cNvSpPr>
            <a:spLocks noGrp="1"/>
          </p:cNvSpPr>
          <p:nvPr>
            <p:ph type="title"/>
          </p:nvPr>
        </p:nvSpPr>
        <p:spPr/>
        <p:txBody>
          <a:bodyPr/>
          <a:lstStyle/>
          <a:p>
            <a:r>
              <a:rPr lang="en-US" u="sng" dirty="0"/>
              <a:t>State Revolving Fund						</a:t>
            </a:r>
          </a:p>
        </p:txBody>
      </p:sp>
      <p:sp>
        <p:nvSpPr>
          <p:cNvPr id="4" name="Content Placeholder 3">
            <a:extLst>
              <a:ext uri="{FF2B5EF4-FFF2-40B4-BE49-F238E27FC236}">
                <a16:creationId xmlns:a16="http://schemas.microsoft.com/office/drawing/2014/main" id="{5D9F78C8-CC88-F90C-188C-7AC4E2BA9874}"/>
              </a:ext>
            </a:extLst>
          </p:cNvPr>
          <p:cNvSpPr>
            <a:spLocks noGrp="1"/>
          </p:cNvSpPr>
          <p:nvPr>
            <p:ph idx="1"/>
          </p:nvPr>
        </p:nvSpPr>
        <p:spPr>
          <a:xfrm>
            <a:off x="3908657" y="1503593"/>
            <a:ext cx="3387291" cy="1325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en-US" dirty="0"/>
              <a:t>State Revolving Fund</a:t>
            </a:r>
          </a:p>
        </p:txBody>
      </p:sp>
      <p:sp>
        <p:nvSpPr>
          <p:cNvPr id="5" name="Content Placeholder 3">
            <a:extLst>
              <a:ext uri="{FF2B5EF4-FFF2-40B4-BE49-F238E27FC236}">
                <a16:creationId xmlns:a16="http://schemas.microsoft.com/office/drawing/2014/main" id="{1B46AB97-FEFA-F996-F44C-EA05015BE79C}"/>
              </a:ext>
            </a:extLst>
          </p:cNvPr>
          <p:cNvSpPr txBox="1">
            <a:spLocks/>
          </p:cNvSpPr>
          <p:nvPr/>
        </p:nvSpPr>
        <p:spPr>
          <a:xfrm>
            <a:off x="1863492" y="3284176"/>
            <a:ext cx="3387291" cy="1325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dirty="0"/>
              <a:t>Water Pollution Control Loan Program</a:t>
            </a:r>
          </a:p>
        </p:txBody>
      </p:sp>
      <p:sp>
        <p:nvSpPr>
          <p:cNvPr id="6" name="Content Placeholder 3">
            <a:extLst>
              <a:ext uri="{FF2B5EF4-FFF2-40B4-BE49-F238E27FC236}">
                <a16:creationId xmlns:a16="http://schemas.microsoft.com/office/drawing/2014/main" id="{42A3A8D2-F9AA-7779-ED11-42FF39ABBABC}"/>
              </a:ext>
            </a:extLst>
          </p:cNvPr>
          <p:cNvSpPr txBox="1">
            <a:spLocks/>
          </p:cNvSpPr>
          <p:nvPr/>
        </p:nvSpPr>
        <p:spPr>
          <a:xfrm>
            <a:off x="6096000" y="3284176"/>
            <a:ext cx="3387291" cy="1325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dirty="0"/>
              <a:t>Public Water Supply Loan Program</a:t>
            </a:r>
          </a:p>
        </p:txBody>
      </p:sp>
      <p:sp>
        <p:nvSpPr>
          <p:cNvPr id="7" name="Content Placeholder 3">
            <a:extLst>
              <a:ext uri="{FF2B5EF4-FFF2-40B4-BE49-F238E27FC236}">
                <a16:creationId xmlns:a16="http://schemas.microsoft.com/office/drawing/2014/main" id="{65F00515-702F-1CB9-0433-3F22A1A1FEB2}"/>
              </a:ext>
            </a:extLst>
          </p:cNvPr>
          <p:cNvSpPr txBox="1">
            <a:spLocks/>
          </p:cNvSpPr>
          <p:nvPr/>
        </p:nvSpPr>
        <p:spPr>
          <a:xfrm>
            <a:off x="6410425" y="4985887"/>
            <a:ext cx="2829827" cy="12173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dirty="0"/>
              <a:t>Lead Service Line Replacement Funding</a:t>
            </a:r>
          </a:p>
        </p:txBody>
      </p:sp>
      <p:cxnSp>
        <p:nvCxnSpPr>
          <p:cNvPr id="11" name="Straight Connector 10">
            <a:extLst>
              <a:ext uri="{FF2B5EF4-FFF2-40B4-BE49-F238E27FC236}">
                <a16:creationId xmlns:a16="http://schemas.microsoft.com/office/drawing/2014/main" id="{48433A7E-5310-A9E7-F99A-9F741FECA03E}"/>
              </a:ext>
            </a:extLst>
          </p:cNvPr>
          <p:cNvCxnSpPr/>
          <p:nvPr/>
        </p:nvCxnSpPr>
        <p:spPr>
          <a:xfrm>
            <a:off x="4331369" y="2829159"/>
            <a:ext cx="0" cy="455017"/>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2" name="Straight Connector 11">
            <a:extLst>
              <a:ext uri="{FF2B5EF4-FFF2-40B4-BE49-F238E27FC236}">
                <a16:creationId xmlns:a16="http://schemas.microsoft.com/office/drawing/2014/main" id="{9BBDE52B-1A4B-C152-4A1D-67E9F55DCF89}"/>
              </a:ext>
            </a:extLst>
          </p:cNvPr>
          <p:cNvCxnSpPr/>
          <p:nvPr/>
        </p:nvCxnSpPr>
        <p:spPr>
          <a:xfrm>
            <a:off x="6967087" y="2829158"/>
            <a:ext cx="0" cy="455017"/>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3" name="Straight Connector 12">
            <a:extLst>
              <a:ext uri="{FF2B5EF4-FFF2-40B4-BE49-F238E27FC236}">
                <a16:creationId xmlns:a16="http://schemas.microsoft.com/office/drawing/2014/main" id="{6AB177D9-1C88-7C14-63CA-863A5903551D}"/>
              </a:ext>
            </a:extLst>
          </p:cNvPr>
          <p:cNvCxnSpPr/>
          <p:nvPr/>
        </p:nvCxnSpPr>
        <p:spPr>
          <a:xfrm>
            <a:off x="7786434" y="4609740"/>
            <a:ext cx="0" cy="455017"/>
          </a:xfrm>
          <a:prstGeom prst="line">
            <a:avLst/>
          </a:prstGeom>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1610346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7188"/>
            <a:ext cx="10515600" cy="1133499"/>
          </a:xfrm>
        </p:spPr>
        <p:txBody>
          <a:bodyPr>
            <a:normAutofit/>
          </a:bodyPr>
          <a:lstStyle/>
          <a:p>
            <a:pPr algn="ctr"/>
            <a:r>
              <a:rPr lang="en-US" sz="4800" u="sng"/>
              <a:t>SRF- Funding Levels (FY July 1- June 30)	</a:t>
            </a:r>
          </a:p>
        </p:txBody>
      </p:sp>
      <p:graphicFrame>
        <p:nvGraphicFramePr>
          <p:cNvPr id="6" name="Content Placeholder 5">
            <a:extLst>
              <a:ext uri="{FF2B5EF4-FFF2-40B4-BE49-F238E27FC236}">
                <a16:creationId xmlns:a16="http://schemas.microsoft.com/office/drawing/2014/main" id="{520E2644-92C1-9C67-791F-660FFF1ACC7E}"/>
              </a:ext>
            </a:extLst>
          </p:cNvPr>
          <p:cNvGraphicFramePr>
            <a:graphicFrameLocks noGrp="1"/>
          </p:cNvGraphicFramePr>
          <p:nvPr>
            <p:ph idx="1"/>
            <p:extLst>
              <p:ext uri="{D42A27DB-BD31-4B8C-83A1-F6EECF244321}">
                <p14:modId xmlns:p14="http://schemas.microsoft.com/office/powerpoint/2010/main" val="3109511628"/>
              </p:ext>
            </p:extLst>
          </p:nvPr>
        </p:nvGraphicFramePr>
        <p:xfrm>
          <a:off x="838200" y="1828800"/>
          <a:ext cx="10515600" cy="4352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0429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BF697-4E9C-257B-C221-660EAA0CCB2E}"/>
              </a:ext>
            </a:extLst>
          </p:cNvPr>
          <p:cNvSpPr>
            <a:spLocks noGrp="1"/>
          </p:cNvSpPr>
          <p:nvPr>
            <p:ph type="title"/>
          </p:nvPr>
        </p:nvSpPr>
        <p:spPr>
          <a:xfrm>
            <a:off x="838200" y="557188"/>
            <a:ext cx="10515600" cy="1133499"/>
          </a:xfrm>
        </p:spPr>
        <p:txBody>
          <a:bodyPr>
            <a:normAutofit/>
          </a:bodyPr>
          <a:lstStyle/>
          <a:p>
            <a:r>
              <a:rPr lang="en-US" u="sng" dirty="0"/>
              <a:t>Lead Service Line Inventory Grant Program	</a:t>
            </a:r>
          </a:p>
        </p:txBody>
      </p:sp>
      <p:graphicFrame>
        <p:nvGraphicFramePr>
          <p:cNvPr id="5" name="Content Placeholder 2">
            <a:extLst>
              <a:ext uri="{FF2B5EF4-FFF2-40B4-BE49-F238E27FC236}">
                <a16:creationId xmlns:a16="http://schemas.microsoft.com/office/drawing/2014/main" id="{4642DE09-E30A-64BD-4B1C-CAB19CAF1055}"/>
              </a:ext>
            </a:extLst>
          </p:cNvPr>
          <p:cNvGraphicFramePr>
            <a:graphicFrameLocks noGrp="1"/>
          </p:cNvGraphicFramePr>
          <p:nvPr>
            <p:ph idx="1"/>
            <p:extLst>
              <p:ext uri="{D42A27DB-BD31-4B8C-83A1-F6EECF244321}">
                <p14:modId xmlns:p14="http://schemas.microsoft.com/office/powerpoint/2010/main" val="4215051946"/>
              </p:ext>
            </p:extLst>
          </p:nvPr>
        </p:nvGraphicFramePr>
        <p:xfrm>
          <a:off x="838200" y="169068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0756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Bipartisan Infrastructure Law (BIL)- Illinois Funding	</a:t>
            </a:r>
          </a:p>
        </p:txBody>
      </p:sp>
      <p:sp>
        <p:nvSpPr>
          <p:cNvPr id="7" name="Content Placeholder 2">
            <a:extLst>
              <a:ext uri="{FF2B5EF4-FFF2-40B4-BE49-F238E27FC236}">
                <a16:creationId xmlns:a16="http://schemas.microsoft.com/office/drawing/2014/main" id="{4E4F48BA-FF16-E1BE-07F8-F9912B91F871}"/>
              </a:ext>
            </a:extLst>
          </p:cNvPr>
          <p:cNvSpPr txBox="1">
            <a:spLocks/>
          </p:cNvSpPr>
          <p:nvPr/>
        </p:nvSpPr>
        <p:spPr>
          <a:xfrm>
            <a:off x="7226281" y="4376689"/>
            <a:ext cx="3188516" cy="171452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sz="2000" b="1" dirty="0"/>
              <a:t>New administrative rules Part 663 will govern the implementation of the lead funds in FY25.</a:t>
            </a:r>
            <a:endParaRPr lang="en-US" sz="2000" dirty="0"/>
          </a:p>
        </p:txBody>
      </p:sp>
      <p:sp>
        <p:nvSpPr>
          <p:cNvPr id="3" name="Content Placeholder 2">
            <a:extLst>
              <a:ext uri="{FF2B5EF4-FFF2-40B4-BE49-F238E27FC236}">
                <a16:creationId xmlns:a16="http://schemas.microsoft.com/office/drawing/2014/main" id="{76551762-6BDF-FBF9-E898-B2351C3C5621}"/>
              </a:ext>
            </a:extLst>
          </p:cNvPr>
          <p:cNvSpPr txBox="1">
            <a:spLocks/>
          </p:cNvSpPr>
          <p:nvPr/>
        </p:nvSpPr>
        <p:spPr>
          <a:xfrm>
            <a:off x="1242619" y="4376689"/>
            <a:ext cx="3188516" cy="171452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sz="1800" b="1" dirty="0"/>
              <a:t>FY24 Principal Forgiveness Caps</a:t>
            </a:r>
          </a:p>
          <a:p>
            <a:pPr marL="0" indent="0" algn="ctr">
              <a:buFont typeface="Arial" panose="020B0604020202020204" pitchFamily="34" charset="0"/>
              <a:buNone/>
            </a:pPr>
            <a:r>
              <a:rPr lang="en-US" sz="1600" b="1" dirty="0"/>
              <a:t>Regular DW: $1.650M</a:t>
            </a:r>
          </a:p>
          <a:p>
            <a:pPr marL="0" indent="0" algn="ctr">
              <a:buFont typeface="Arial" panose="020B0604020202020204" pitchFamily="34" charset="0"/>
              <a:buNone/>
            </a:pPr>
            <a:r>
              <a:rPr lang="en-US" sz="1600" b="1" dirty="0"/>
              <a:t>DW Lead:$2.755M</a:t>
            </a:r>
          </a:p>
          <a:p>
            <a:pPr marL="0" indent="0" algn="ctr">
              <a:buFont typeface="Arial" panose="020B0604020202020204" pitchFamily="34" charset="0"/>
              <a:buNone/>
            </a:pPr>
            <a:r>
              <a:rPr lang="en-US" sz="1600" b="1" dirty="0"/>
              <a:t>WW: $5.0M </a:t>
            </a:r>
          </a:p>
        </p:txBody>
      </p:sp>
      <p:pic>
        <p:nvPicPr>
          <p:cNvPr id="4" name="Picture 3">
            <a:extLst>
              <a:ext uri="{FF2B5EF4-FFF2-40B4-BE49-F238E27FC236}">
                <a16:creationId xmlns:a16="http://schemas.microsoft.com/office/drawing/2014/main" id="{6FA92313-BFA3-63B9-A469-84E5046962EF}"/>
              </a:ext>
            </a:extLst>
          </p:cNvPr>
          <p:cNvPicPr>
            <a:picLocks noChangeAspect="1"/>
          </p:cNvPicPr>
          <p:nvPr/>
        </p:nvPicPr>
        <p:blipFill>
          <a:blip r:embed="rId3"/>
          <a:stretch>
            <a:fillRect/>
          </a:stretch>
        </p:blipFill>
        <p:spPr>
          <a:xfrm>
            <a:off x="1242619" y="1693093"/>
            <a:ext cx="9739806" cy="2621011"/>
          </a:xfrm>
          <a:prstGeom prst="rect">
            <a:avLst/>
          </a:prstGeom>
        </p:spPr>
      </p:pic>
    </p:spTree>
    <p:extLst>
      <p:ext uri="{BB962C8B-B14F-4D97-AF65-F5344CB8AC3E}">
        <p14:creationId xmlns:p14="http://schemas.microsoft.com/office/powerpoint/2010/main" val="354082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SRF- Loan Application Process				</a:t>
            </a:r>
          </a:p>
        </p:txBody>
      </p:sp>
      <p:sp>
        <p:nvSpPr>
          <p:cNvPr id="4" name="Content Placeholder 3">
            <a:extLst>
              <a:ext uri="{FF2B5EF4-FFF2-40B4-BE49-F238E27FC236}">
                <a16:creationId xmlns:a16="http://schemas.microsoft.com/office/drawing/2014/main" id="{BA664D92-07BA-4E9B-89AB-7C1F85A636BC}"/>
              </a:ext>
            </a:extLst>
          </p:cNvPr>
          <p:cNvSpPr>
            <a:spLocks noGrp="1"/>
          </p:cNvSpPr>
          <p:nvPr>
            <p:ph idx="1"/>
          </p:nvPr>
        </p:nvSpPr>
        <p:spPr>
          <a:xfrm>
            <a:off x="838200" y="1498709"/>
            <a:ext cx="10515600" cy="4351338"/>
          </a:xfrm>
        </p:spPr>
        <p:txBody>
          <a:bodyPr>
            <a:normAutofit/>
          </a:bodyPr>
          <a:lstStyle/>
          <a:p>
            <a:pPr marL="0" indent="0">
              <a:buNone/>
            </a:pPr>
            <a:endParaRPr lang="en-US" dirty="0"/>
          </a:p>
          <a:p>
            <a:pPr marL="0" indent="0">
              <a:buNone/>
            </a:pPr>
            <a:endParaRPr lang="en-US" dirty="0"/>
          </a:p>
        </p:txBody>
      </p:sp>
      <p:sp>
        <p:nvSpPr>
          <p:cNvPr id="3" name="Rectangle: Rounded Corners 2">
            <a:extLst>
              <a:ext uri="{FF2B5EF4-FFF2-40B4-BE49-F238E27FC236}">
                <a16:creationId xmlns:a16="http://schemas.microsoft.com/office/drawing/2014/main" id="{D3249F4F-9724-B38C-D0B0-E19BF1E0A98B}"/>
              </a:ext>
            </a:extLst>
          </p:cNvPr>
          <p:cNvSpPr/>
          <p:nvPr/>
        </p:nvSpPr>
        <p:spPr>
          <a:xfrm>
            <a:off x="867649" y="1876918"/>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Submit a Funding Nomination Form &amp; a Project Plan</a:t>
            </a:r>
          </a:p>
        </p:txBody>
      </p:sp>
      <p:sp>
        <p:nvSpPr>
          <p:cNvPr id="5" name="Rectangle: Rounded Corners 4">
            <a:extLst>
              <a:ext uri="{FF2B5EF4-FFF2-40B4-BE49-F238E27FC236}">
                <a16:creationId xmlns:a16="http://schemas.microsoft.com/office/drawing/2014/main" id="{03CF48DC-EB56-4993-B2BD-2E3C0C18A0C6}"/>
              </a:ext>
            </a:extLst>
          </p:cNvPr>
          <p:cNvSpPr/>
          <p:nvPr/>
        </p:nvSpPr>
        <p:spPr>
          <a:xfrm>
            <a:off x="3693996" y="1876916"/>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Undergo a State Environmental Review</a:t>
            </a:r>
          </a:p>
        </p:txBody>
      </p:sp>
      <p:sp>
        <p:nvSpPr>
          <p:cNvPr id="6" name="Rectangle: Rounded Corners 5">
            <a:extLst>
              <a:ext uri="{FF2B5EF4-FFF2-40B4-BE49-F238E27FC236}">
                <a16:creationId xmlns:a16="http://schemas.microsoft.com/office/drawing/2014/main" id="{71349D6C-7051-1FF9-80C8-01E5D0DB1AE3}"/>
              </a:ext>
            </a:extLst>
          </p:cNvPr>
          <p:cNvSpPr/>
          <p:nvPr/>
        </p:nvSpPr>
        <p:spPr>
          <a:xfrm>
            <a:off x="6515196" y="1876916"/>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Obtain Project Planning Approval</a:t>
            </a:r>
          </a:p>
          <a:p>
            <a:pPr algn="ctr"/>
            <a:r>
              <a:rPr lang="en-US" sz="2000" b="1" dirty="0"/>
              <a:t>(By March 31)</a:t>
            </a:r>
          </a:p>
        </p:txBody>
      </p:sp>
      <p:sp>
        <p:nvSpPr>
          <p:cNvPr id="7" name="Rectangle: Rounded Corners 6">
            <a:extLst>
              <a:ext uri="{FF2B5EF4-FFF2-40B4-BE49-F238E27FC236}">
                <a16:creationId xmlns:a16="http://schemas.microsoft.com/office/drawing/2014/main" id="{E88023E8-3BAD-A156-58ED-7F38F4C2C8F1}"/>
              </a:ext>
            </a:extLst>
          </p:cNvPr>
          <p:cNvSpPr/>
          <p:nvPr/>
        </p:nvSpPr>
        <p:spPr>
          <a:xfrm>
            <a:off x="9338018" y="1876916"/>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Submit loan application </a:t>
            </a:r>
            <a:r>
              <a:rPr lang="en-US" sz="1400" dirty="0"/>
              <a:t>(legal and financial documents)</a:t>
            </a:r>
          </a:p>
        </p:txBody>
      </p:sp>
      <p:sp>
        <p:nvSpPr>
          <p:cNvPr id="8" name="Rectangle: Rounded Corners 7">
            <a:extLst>
              <a:ext uri="{FF2B5EF4-FFF2-40B4-BE49-F238E27FC236}">
                <a16:creationId xmlns:a16="http://schemas.microsoft.com/office/drawing/2014/main" id="{19BE698D-D7C2-D352-C320-C502EB6E8AF7}"/>
              </a:ext>
            </a:extLst>
          </p:cNvPr>
          <p:cNvSpPr/>
          <p:nvPr/>
        </p:nvSpPr>
        <p:spPr>
          <a:xfrm>
            <a:off x="867649" y="4152008"/>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Obtain all necessary permits</a:t>
            </a:r>
            <a:endParaRPr lang="en-US" sz="1200" dirty="0"/>
          </a:p>
        </p:txBody>
      </p:sp>
      <p:sp>
        <p:nvSpPr>
          <p:cNvPr id="9" name="Arrow: Right 8">
            <a:extLst>
              <a:ext uri="{FF2B5EF4-FFF2-40B4-BE49-F238E27FC236}">
                <a16:creationId xmlns:a16="http://schemas.microsoft.com/office/drawing/2014/main" id="{E1003C87-C8FE-BD0B-33FC-E38DBA74D39A}"/>
              </a:ext>
            </a:extLst>
          </p:cNvPr>
          <p:cNvSpPr/>
          <p:nvPr/>
        </p:nvSpPr>
        <p:spPr>
          <a:xfrm>
            <a:off x="3067246" y="2377007"/>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DEBF02C4-9EE8-A3EB-BEB2-60395DA39E1C}"/>
              </a:ext>
            </a:extLst>
          </p:cNvPr>
          <p:cNvSpPr/>
          <p:nvPr/>
        </p:nvSpPr>
        <p:spPr>
          <a:xfrm>
            <a:off x="5905744" y="2377007"/>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0C46AA4C-ACCB-82E9-9F5F-43ED5DD4FC34}"/>
              </a:ext>
            </a:extLst>
          </p:cNvPr>
          <p:cNvSpPr/>
          <p:nvPr/>
        </p:nvSpPr>
        <p:spPr>
          <a:xfrm>
            <a:off x="3148243" y="4680514"/>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AB1D6B85-698D-90F8-5808-B1CFA8CC0E9E}"/>
              </a:ext>
            </a:extLst>
          </p:cNvPr>
          <p:cNvSpPr/>
          <p:nvPr/>
        </p:nvSpPr>
        <p:spPr>
          <a:xfrm>
            <a:off x="6524599" y="4152008"/>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IEPA issues loan agreement after all approvals</a:t>
            </a:r>
          </a:p>
        </p:txBody>
      </p:sp>
      <p:sp>
        <p:nvSpPr>
          <p:cNvPr id="14" name="Arrow: Right 13">
            <a:extLst>
              <a:ext uri="{FF2B5EF4-FFF2-40B4-BE49-F238E27FC236}">
                <a16:creationId xmlns:a16="http://schemas.microsoft.com/office/drawing/2014/main" id="{4C97B6D3-FD89-41D6-5C73-C52201337632}"/>
              </a:ext>
            </a:extLst>
          </p:cNvPr>
          <p:cNvSpPr/>
          <p:nvPr/>
        </p:nvSpPr>
        <p:spPr>
          <a:xfrm>
            <a:off x="5966598" y="4680514"/>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4F598245-AE93-35BA-447E-37654B048459}"/>
              </a:ext>
            </a:extLst>
          </p:cNvPr>
          <p:cNvSpPr/>
          <p:nvPr/>
        </p:nvSpPr>
        <p:spPr>
          <a:xfrm>
            <a:off x="3732712" y="4152008"/>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Project competitively bid/submit bid package</a:t>
            </a:r>
          </a:p>
        </p:txBody>
      </p:sp>
      <p:sp>
        <p:nvSpPr>
          <p:cNvPr id="25" name="Arrow: Right 24">
            <a:extLst>
              <a:ext uri="{FF2B5EF4-FFF2-40B4-BE49-F238E27FC236}">
                <a16:creationId xmlns:a16="http://schemas.microsoft.com/office/drawing/2014/main" id="{909FB6AD-A506-5776-FAC4-E67B23A59BF4}"/>
              </a:ext>
            </a:extLst>
          </p:cNvPr>
          <p:cNvSpPr/>
          <p:nvPr/>
        </p:nvSpPr>
        <p:spPr>
          <a:xfrm>
            <a:off x="8727923" y="4677061"/>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8C80B44A-297F-6213-0365-F662709667A7}"/>
              </a:ext>
            </a:extLst>
          </p:cNvPr>
          <p:cNvSpPr/>
          <p:nvPr/>
        </p:nvSpPr>
        <p:spPr>
          <a:xfrm>
            <a:off x="8727923" y="2372739"/>
            <a:ext cx="520118" cy="20133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96E918B7-C4DE-0BD0-2529-2A1440ABD51C}"/>
              </a:ext>
            </a:extLst>
          </p:cNvPr>
          <p:cNvSpPr/>
          <p:nvPr/>
        </p:nvSpPr>
        <p:spPr>
          <a:xfrm>
            <a:off x="9338018" y="4152008"/>
            <a:ext cx="2122414" cy="1258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Construction CANNOT start until Agency signs loan</a:t>
            </a:r>
          </a:p>
        </p:txBody>
      </p:sp>
    </p:spTree>
    <p:extLst>
      <p:ext uri="{BB962C8B-B14F-4D97-AF65-F5344CB8AC3E}">
        <p14:creationId xmlns:p14="http://schemas.microsoft.com/office/powerpoint/2010/main" val="3674466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P spid="13" grpId="0" animBg="1"/>
      <p:bldP spid="14" grpId="0" animBg="1"/>
      <p:bldP spid="24" grpId="0" animBg="1"/>
      <p:bldP spid="25" grpId="0" animBg="1"/>
      <p:bldP spid="12"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9BF697-4E9C-257B-C221-660EAA0CCB2E}"/>
              </a:ext>
            </a:extLst>
          </p:cNvPr>
          <p:cNvSpPr>
            <a:spLocks noGrp="1"/>
          </p:cNvSpPr>
          <p:nvPr>
            <p:ph type="title"/>
          </p:nvPr>
        </p:nvSpPr>
        <p:spPr>
          <a:xfrm>
            <a:off x="635000" y="640823"/>
            <a:ext cx="3418659" cy="5583148"/>
          </a:xfrm>
        </p:spPr>
        <p:txBody>
          <a:bodyPr anchor="ctr">
            <a:normAutofit/>
          </a:bodyPr>
          <a:lstStyle/>
          <a:p>
            <a:r>
              <a:rPr lang="en-US" sz="5400" u="sng" dirty="0"/>
              <a:t>Lead Service Line Rule Update- Part 663	</a:t>
            </a:r>
            <a:endParaRPr lang="en-US" sz="5400" b="1" u="sng" dirty="0"/>
          </a:p>
        </p:txBody>
      </p:sp>
      <p:sp>
        <p:nvSpPr>
          <p:cNvPr id="50"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Content Placeholder 2">
            <a:extLst>
              <a:ext uri="{FF2B5EF4-FFF2-40B4-BE49-F238E27FC236}">
                <a16:creationId xmlns:a16="http://schemas.microsoft.com/office/drawing/2014/main" id="{ADC04732-965D-0F88-4140-B89A32AAA4B7}"/>
              </a:ext>
            </a:extLst>
          </p:cNvPr>
          <p:cNvGraphicFramePr>
            <a:graphicFrameLocks noGrp="1"/>
          </p:cNvGraphicFramePr>
          <p:nvPr>
            <p:ph idx="1"/>
            <p:extLst>
              <p:ext uri="{D42A27DB-BD31-4B8C-83A1-F6EECF244321}">
                <p14:modId xmlns:p14="http://schemas.microsoft.com/office/powerpoint/2010/main" val="117182373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8110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D7BC9-6D5F-9146-7D31-4CAB7F9D9CF5}"/>
              </a:ext>
            </a:extLst>
          </p:cNvPr>
          <p:cNvSpPr>
            <a:spLocks noGrp="1"/>
          </p:cNvSpPr>
          <p:nvPr>
            <p:ph type="title"/>
          </p:nvPr>
        </p:nvSpPr>
        <p:spPr>
          <a:xfrm>
            <a:off x="838200" y="365125"/>
            <a:ext cx="10515600" cy="1325563"/>
          </a:xfrm>
        </p:spPr>
        <p:txBody>
          <a:bodyPr>
            <a:normAutofit fontScale="90000"/>
          </a:bodyPr>
          <a:lstStyle/>
          <a:p>
            <a:r>
              <a:rPr lang="en-US" sz="5400" dirty="0"/>
              <a:t>Lead Service Line Replacement </a:t>
            </a:r>
            <a:br>
              <a:rPr lang="en-US" sz="5400" dirty="0"/>
            </a:br>
            <a:r>
              <a:rPr lang="en-US" sz="5400" dirty="0"/>
              <a:t>Priority Scoring Census Metrics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EE22133-D73F-BB3C-D04D-07BE85866C9B}"/>
              </a:ext>
            </a:extLst>
          </p:cNvPr>
          <p:cNvSpPr>
            <a:spLocks noGrp="1"/>
          </p:cNvSpPr>
          <p:nvPr>
            <p:ph idx="1"/>
          </p:nvPr>
        </p:nvSpPr>
        <p:spPr>
          <a:xfrm>
            <a:off x="838200" y="1929384"/>
            <a:ext cx="10515600" cy="4251960"/>
          </a:xfrm>
        </p:spPr>
        <p:txBody>
          <a:bodyPr>
            <a:normAutofit fontScale="92500" lnSpcReduction="10000"/>
          </a:bodyPr>
          <a:lstStyle/>
          <a:p>
            <a:r>
              <a:rPr lang="en-US" sz="2400" dirty="0"/>
              <a:t>Project Area determined by census tract(s) where lead service lines are being replaced. </a:t>
            </a:r>
          </a:p>
          <a:p>
            <a:r>
              <a:rPr lang="en-US" sz="2400" dirty="0"/>
              <a:t>Projects scored for priority based upon totaling the points awarded on the following criteria per Part 663:</a:t>
            </a:r>
          </a:p>
          <a:p>
            <a:pPr lvl="1"/>
            <a:r>
              <a:rPr lang="en-US" dirty="0"/>
              <a:t>Median Household Income (MHI)</a:t>
            </a:r>
          </a:p>
          <a:p>
            <a:pPr lvl="1"/>
            <a:r>
              <a:rPr lang="en-US" dirty="0"/>
              <a:t>Children under the age of 6</a:t>
            </a:r>
          </a:p>
          <a:p>
            <a:pPr lvl="1"/>
            <a:r>
              <a:rPr lang="en-US" dirty="0"/>
              <a:t>Poverty Rate</a:t>
            </a:r>
          </a:p>
          <a:p>
            <a:pPr lvl="1"/>
            <a:r>
              <a:rPr lang="en-US" dirty="0"/>
              <a:t>Social Security Rate </a:t>
            </a:r>
          </a:p>
          <a:p>
            <a:pPr lvl="1"/>
            <a:r>
              <a:rPr lang="en-US" dirty="0"/>
              <a:t>Supplemental Security Income</a:t>
            </a:r>
          </a:p>
          <a:p>
            <a:pPr lvl="1"/>
            <a:r>
              <a:rPr lang="en-US" dirty="0"/>
              <a:t>Houses built Pre-1990</a:t>
            </a:r>
          </a:p>
          <a:p>
            <a:pPr lvl="1"/>
            <a:r>
              <a:rPr lang="en-US" dirty="0"/>
              <a:t>Lead Service Line burden</a:t>
            </a:r>
          </a:p>
          <a:p>
            <a:pPr marL="457200" lvl="1" indent="0">
              <a:buNone/>
            </a:pPr>
            <a:endParaRPr lang="en-US" dirty="0"/>
          </a:p>
          <a:p>
            <a:pPr marL="228600" lvl="1">
              <a:spcBef>
                <a:spcPts val="1000"/>
              </a:spcBef>
            </a:pPr>
            <a:r>
              <a:rPr lang="en-US" dirty="0"/>
              <a:t>A new funding nomination form must be submitted to the agency prior to March 31.</a:t>
            </a:r>
          </a:p>
        </p:txBody>
      </p:sp>
    </p:spTree>
    <p:extLst>
      <p:ext uri="{BB962C8B-B14F-4D97-AF65-F5344CB8AC3E}">
        <p14:creationId xmlns:p14="http://schemas.microsoft.com/office/powerpoint/2010/main" val="3347451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pPr marL="0" indent="0">
              <a:buNone/>
            </a:pPr>
            <a:r>
              <a:rPr lang="en-US" sz="4200" u="sng" dirty="0"/>
              <a:t>Illinois EPA SRF Contacts						</a:t>
            </a:r>
          </a:p>
        </p:txBody>
      </p:sp>
      <p:sp>
        <p:nvSpPr>
          <p:cNvPr id="4" name="Content Placeholder 3">
            <a:extLst>
              <a:ext uri="{FF2B5EF4-FFF2-40B4-BE49-F238E27FC236}">
                <a16:creationId xmlns:a16="http://schemas.microsoft.com/office/drawing/2014/main" id="{BA664D92-07BA-4E9B-89AB-7C1F85A636BC}"/>
              </a:ext>
            </a:extLst>
          </p:cNvPr>
          <p:cNvSpPr>
            <a:spLocks noGrp="1"/>
          </p:cNvSpPr>
          <p:nvPr>
            <p:ph idx="1"/>
          </p:nvPr>
        </p:nvSpPr>
        <p:spPr>
          <a:xfrm>
            <a:off x="838200" y="1929384"/>
            <a:ext cx="10515600" cy="4251960"/>
          </a:xfrm>
        </p:spPr>
        <p:txBody>
          <a:bodyPr>
            <a:normAutofit lnSpcReduction="10000"/>
          </a:bodyPr>
          <a:lstStyle/>
          <a:p>
            <a:pPr marL="0" indent="0">
              <a:buNone/>
            </a:pPr>
            <a:endParaRPr lang="en-US" sz="2400" dirty="0"/>
          </a:p>
          <a:p>
            <a:pPr marL="0" indent="0">
              <a:buNone/>
            </a:pPr>
            <a:r>
              <a:rPr lang="en-US" sz="2400" dirty="0"/>
              <a:t>1.) State Revolving Fund- Section Manager: Gary Bingenheimer (</a:t>
            </a:r>
            <a:r>
              <a:rPr lang="en-US" sz="2400" dirty="0">
                <a:hlinkClick r:id="rId2"/>
              </a:rPr>
              <a:t>Gary.Bingenheimer@Illinois.gov</a:t>
            </a:r>
            <a:r>
              <a:rPr lang="en-US" sz="2400" dirty="0"/>
              <a:t>, 217-782-2027).</a:t>
            </a:r>
          </a:p>
          <a:p>
            <a:pPr marL="0" indent="0">
              <a:buNone/>
            </a:pPr>
            <a:endParaRPr lang="en-US" sz="2400" dirty="0"/>
          </a:p>
          <a:p>
            <a:pPr marL="0" indent="0">
              <a:buNone/>
            </a:pPr>
            <a:r>
              <a:rPr lang="en-US" sz="2400" dirty="0"/>
              <a:t>2.) State Revolving Fund- Deputy Section Manager: Nidhan Singh (</a:t>
            </a:r>
            <a:r>
              <a:rPr lang="en-US" sz="2400" dirty="0">
                <a:hlinkClick r:id="rId3"/>
              </a:rPr>
              <a:t>Nidhan.Singh@Illinois.gov</a:t>
            </a:r>
            <a:r>
              <a:rPr lang="en-US" sz="2400" dirty="0"/>
              <a:t>, 217-524-4337).</a:t>
            </a:r>
          </a:p>
          <a:p>
            <a:pPr marL="0" indent="0">
              <a:buNone/>
            </a:pPr>
            <a:endParaRPr lang="en-US" sz="2400" dirty="0"/>
          </a:p>
          <a:p>
            <a:pPr marL="0" indent="0">
              <a:buNone/>
            </a:pPr>
            <a:r>
              <a:rPr lang="en-US" sz="2400" dirty="0"/>
              <a:t>3.) GATA Questions: </a:t>
            </a:r>
            <a:r>
              <a:rPr lang="en-US" sz="2400" dirty="0">
                <a:hlinkClick r:id="rId4"/>
              </a:rPr>
              <a:t>EPA.GATA@Illinois.gov</a:t>
            </a:r>
            <a:r>
              <a:rPr lang="en-US" sz="2400" dirty="0"/>
              <a:t>, 217-785-1724</a:t>
            </a:r>
          </a:p>
          <a:p>
            <a:pPr marL="0" indent="0">
              <a:buNone/>
            </a:pPr>
            <a:r>
              <a:rPr lang="en-US" sz="2400" dirty="0"/>
              <a:t>			</a:t>
            </a:r>
          </a:p>
          <a:p>
            <a:pPr marL="0" indent="0">
              <a:buNone/>
            </a:pPr>
            <a:r>
              <a:rPr lang="en-US" sz="2400" dirty="0"/>
              <a:t>			</a:t>
            </a:r>
          </a:p>
          <a:p>
            <a:pPr marL="0" indent="0">
              <a:buNone/>
            </a:pPr>
            <a:endParaRPr lang="en-US" sz="2400" dirty="0"/>
          </a:p>
        </p:txBody>
      </p:sp>
    </p:spTree>
    <p:extLst>
      <p:ext uri="{BB962C8B-B14F-4D97-AF65-F5344CB8AC3E}">
        <p14:creationId xmlns:p14="http://schemas.microsoft.com/office/powerpoint/2010/main" val="1597656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15923</TotalTime>
  <Words>694</Words>
  <Application>Microsoft Office PowerPoint</Application>
  <PresentationFormat>Widescreen</PresentationFormat>
  <Paragraphs>71</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State Revolving Fund Overview</vt:lpstr>
      <vt:lpstr>State Revolving Fund      </vt:lpstr>
      <vt:lpstr>SRF- Funding Levels (FY July 1- June 30) </vt:lpstr>
      <vt:lpstr>Lead Service Line Inventory Grant Program </vt:lpstr>
      <vt:lpstr>Bipartisan Infrastructure Law (BIL)- Illinois Funding </vt:lpstr>
      <vt:lpstr>SRF- Loan Application Process    </vt:lpstr>
      <vt:lpstr>Lead Service Line Rule Update- Part 663 </vt:lpstr>
      <vt:lpstr>Lead Service Line Replacement  Priority Scoring Census Metrics</vt:lpstr>
      <vt:lpstr>Illinois EPA SRF Contacts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Illinois State Revolving Fund Overview</dc:title>
  <dc:creator>Singh, Nidhan</dc:creator>
  <cp:lastModifiedBy>Bunch, Beverly</cp:lastModifiedBy>
  <cp:revision>63</cp:revision>
  <cp:lastPrinted>2023-11-01T17:55:08Z</cp:lastPrinted>
  <dcterms:created xsi:type="dcterms:W3CDTF">2023-10-16T17:28:42Z</dcterms:created>
  <dcterms:modified xsi:type="dcterms:W3CDTF">2024-04-18T13:58:44Z</dcterms:modified>
</cp:coreProperties>
</file>