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60" r:id="rId5"/>
    <p:sldId id="265" r:id="rId6"/>
    <p:sldId id="261" r:id="rId7"/>
    <p:sldId id="259" r:id="rId8"/>
    <p:sldId id="264" r:id="rId9"/>
    <p:sldId id="263" r:id="rId10"/>
    <p:sldId id="262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30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51E5F-7E77-470D-9B0F-7C10ABAB26BE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E2B9D47-E4D9-4634-BDD1-A1E28B3E92B1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6919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51E5F-7E77-470D-9B0F-7C10ABAB26BE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9D47-E4D9-4634-BDD1-A1E28B3E92B1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4230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51E5F-7E77-470D-9B0F-7C10ABAB26BE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9D47-E4D9-4634-BDD1-A1E28B3E92B1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9326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51E5F-7E77-470D-9B0F-7C10ABAB26BE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9D47-E4D9-4634-BDD1-A1E28B3E92B1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1616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51E5F-7E77-470D-9B0F-7C10ABAB26BE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9D47-E4D9-4634-BDD1-A1E28B3E92B1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04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51E5F-7E77-470D-9B0F-7C10ABAB26BE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9D47-E4D9-4634-BDD1-A1E28B3E92B1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5135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51E5F-7E77-470D-9B0F-7C10ABAB26BE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9D47-E4D9-4634-BDD1-A1E28B3E92B1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8482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51E5F-7E77-470D-9B0F-7C10ABAB26BE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9D47-E4D9-4634-BDD1-A1E28B3E92B1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173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51E5F-7E77-470D-9B0F-7C10ABAB26BE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9D47-E4D9-4634-BDD1-A1E28B3E92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134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51E5F-7E77-470D-9B0F-7C10ABAB26BE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9D47-E4D9-4634-BDD1-A1E28B3E92B1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4948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E0551E5F-7E77-470D-9B0F-7C10ABAB26BE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B9D47-E4D9-4634-BDD1-A1E28B3E92B1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54842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551E5F-7E77-470D-9B0F-7C10ABAB26BE}" type="datetimeFigureOut">
              <a:rPr lang="en-US" smtClean="0"/>
              <a:t>4/18/2024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E2B9D47-E4D9-4634-BDD1-A1E28B3E92B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2671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ilrwa@ilrwa.org" TargetMode="External"/><Relationship Id="rId2" Type="http://schemas.openxmlformats.org/officeDocument/2006/relationships/hyperlink" Target="http://www.ilrwa.org/index.ht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BA4DB6-9099-4291-8832-7BA0B55377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80116" y="115410"/>
            <a:ext cx="9144000" cy="3313590"/>
          </a:xfrm>
        </p:spPr>
        <p:txBody>
          <a:bodyPr>
            <a:normAutofit fontScale="90000"/>
          </a:bodyPr>
          <a:lstStyle/>
          <a:p>
            <a:r>
              <a:rPr lang="en-US" dirty="0"/>
              <a:t>What is the Illinois Rural Water Association and how can they assist me?</a:t>
            </a:r>
          </a:p>
        </p:txBody>
      </p:sp>
    </p:spTree>
    <p:extLst>
      <p:ext uri="{BB962C8B-B14F-4D97-AF65-F5344CB8AC3E}">
        <p14:creationId xmlns:p14="http://schemas.microsoft.com/office/powerpoint/2010/main" val="38937617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EE2BA-4A56-4BAE-9D30-C03CC255A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I learn more or get assistance?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4CA819-5763-4BC0-BF99-66784CEF3B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Website: </a:t>
            </a:r>
            <a:r>
              <a:rPr lang="en-US" sz="2400" dirty="0">
                <a:hlinkClick r:id="rId2"/>
              </a:rPr>
              <a:t>www.ilrwa.org/index.htm</a:t>
            </a:r>
            <a:endParaRPr lang="en-US" sz="2400" dirty="0"/>
          </a:p>
          <a:p>
            <a:r>
              <a:rPr lang="fr-FR" sz="2400" dirty="0"/>
              <a:t>Email: </a:t>
            </a:r>
            <a:r>
              <a:rPr lang="fr-FR" sz="2400" dirty="0">
                <a:hlinkClick r:id="rId3"/>
              </a:rPr>
              <a:t>ilrwa@ilrwa.org</a:t>
            </a:r>
            <a:endParaRPr lang="fr-FR" sz="2400" dirty="0"/>
          </a:p>
          <a:p>
            <a:r>
              <a:rPr lang="en-US" sz="2400" dirty="0"/>
              <a:t>Phone:</a:t>
            </a:r>
            <a:r>
              <a:rPr lang="fr-FR" sz="2400" dirty="0"/>
              <a:t> 217-287-2115</a:t>
            </a:r>
          </a:p>
          <a:p>
            <a:r>
              <a:rPr lang="fr-FR" sz="2400" dirty="0"/>
              <a:t>Fax: 217-824-8638</a:t>
            </a:r>
          </a:p>
          <a:p>
            <a:r>
              <a:rPr lang="fr-FR" sz="2400" dirty="0"/>
              <a:t>Mailing </a:t>
            </a:r>
            <a:r>
              <a:rPr lang="fr-FR" sz="2400" dirty="0" err="1"/>
              <a:t>Address</a:t>
            </a:r>
            <a:r>
              <a:rPr lang="fr-FR" sz="2400" dirty="0"/>
              <a:t>: </a:t>
            </a:r>
            <a:r>
              <a:rPr lang="en-US" sz="2400" dirty="0"/>
              <a:t>Illinois Rural Water Association, 3305 Kennedy Road, PO Box 49, Taylorville, IL 62568</a:t>
            </a:r>
            <a:endParaRPr lang="fr-FR" sz="24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6721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6BFCC-BCC9-4562-97DB-697DA32ED8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6443" y="804519"/>
            <a:ext cx="9998411" cy="1049235"/>
          </a:xfrm>
        </p:spPr>
        <p:txBody>
          <a:bodyPr/>
          <a:lstStyle/>
          <a:p>
            <a:pPr algn="ctr"/>
            <a:r>
              <a:rPr lang="en-US" dirty="0"/>
              <a:t>The Illinois Rural Water Association (IRWA) 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0B6FDF-A85B-41CE-93D2-2E21FD9F74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0546" y="2207364"/>
            <a:ext cx="10515600" cy="392710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3399"/>
                </a:solidFill>
                <a:latin typeface="Arial" panose="020B0604020202020204" pitchFamily="34" charset="0"/>
              </a:rPr>
              <a:t>A</a:t>
            </a:r>
            <a:r>
              <a:rPr lang="en-US" i="0" dirty="0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 non-profit organization of rural water and wastewater systems</a:t>
            </a:r>
          </a:p>
          <a:p>
            <a:pPr lvl="1"/>
            <a:r>
              <a:rPr lang="en-US" dirty="0">
                <a:solidFill>
                  <a:srgbClr val="003399"/>
                </a:solidFill>
                <a:latin typeface="Arial" panose="020B0604020202020204" pitchFamily="34" charset="0"/>
              </a:rPr>
              <a:t>G</a:t>
            </a:r>
            <a:r>
              <a:rPr lang="en-US" i="0" dirty="0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overned by a Board of Directors consisting of nine people associated with water/wastewater systems within the state </a:t>
            </a:r>
          </a:p>
          <a:p>
            <a:pPr lvl="1"/>
            <a:r>
              <a:rPr lang="en-US" i="0" u="sng" dirty="0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Not a regulatory agency</a:t>
            </a:r>
            <a:endParaRPr lang="en-US" i="0" dirty="0">
              <a:solidFill>
                <a:srgbClr val="003399"/>
              </a:solidFill>
              <a:effectLst/>
              <a:latin typeface="Arial" panose="020B0604020202020204" pitchFamily="34" charset="0"/>
            </a:endParaRPr>
          </a:p>
          <a:p>
            <a:r>
              <a:rPr lang="en-US" i="0" dirty="0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Membership includes all organizations and individuals associated with the water and wastewater industry</a:t>
            </a:r>
          </a:p>
          <a:p>
            <a:pPr lvl="1"/>
            <a:r>
              <a:rPr lang="en-US" i="0" u="sng" dirty="0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Not</a:t>
            </a:r>
            <a:r>
              <a:rPr lang="en-US" i="0" dirty="0">
                <a:solidFill>
                  <a:srgbClr val="003399"/>
                </a:solidFill>
                <a:effectLst/>
                <a:latin typeface="Arial" panose="020B0604020202020204" pitchFamily="34" charset="0"/>
              </a:rPr>
              <a:t> just communit</a:t>
            </a:r>
            <a:r>
              <a:rPr lang="en-US" dirty="0">
                <a:solidFill>
                  <a:srgbClr val="003399"/>
                </a:solidFill>
                <a:latin typeface="Arial" panose="020B0604020202020204" pitchFamily="34" charset="0"/>
              </a:rPr>
              <a:t>y water systems less than 10,000 population!</a:t>
            </a:r>
            <a:endParaRPr lang="en-US" i="0" dirty="0">
              <a:solidFill>
                <a:srgbClr val="003399"/>
              </a:solidFill>
              <a:effectLst/>
              <a:latin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421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6C9C17-B11F-4584-9BBD-6CD1732A3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 Little History on IRWA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32FFEE-3FAC-451D-91FD-BE32EC8DC8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F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ormed in 1979 to coordinate water and wastewater system training and technical assistance programs across Illinois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Subsequently grown to a staff of 15 individuals with diverse industry backgrounds</a:t>
            </a:r>
            <a:b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/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Along with forty-nine other State Associations, form the National Rural Water Association.</a:t>
            </a:r>
          </a:p>
          <a:p>
            <a:pPr marL="0" indent="0" algn="l">
              <a:buNone/>
            </a:pP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52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E8C174-51B2-4D39-8831-2D4EC4D15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1074198"/>
            <a:ext cx="9603275" cy="779556"/>
          </a:xfrm>
        </p:spPr>
        <p:txBody>
          <a:bodyPr/>
          <a:lstStyle/>
          <a:p>
            <a:pPr algn="ctr"/>
            <a:r>
              <a:rPr lang="en-US" dirty="0"/>
              <a:t>Goal of the IRWA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3A340F-B14E-4440-AAEB-A509DCCC31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43851"/>
          </a:xfrm>
        </p:spPr>
        <p:txBody>
          <a:bodyPr/>
          <a:lstStyle/>
          <a:p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Professional, efficient operation of water and wastewater systems through education and on-site assistance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Focus on 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one-to-one assistance and addressing problems from the system level</a:t>
            </a:r>
          </a:p>
          <a:p>
            <a:pPr lvl="1"/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edicated to the improvement and development of public and privately owned water and wastewater systems. </a:t>
            </a:r>
          </a:p>
          <a:p>
            <a:pPr lvl="2"/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Advocating for the industry by:</a:t>
            </a:r>
          </a:p>
          <a:p>
            <a:pPr lvl="3"/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L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obbying efforts within Illinois and </a:t>
            </a:r>
          </a:p>
          <a:p>
            <a:pPr lvl="3"/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Briefing 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members on Federal and state policy changes/issues</a:t>
            </a:r>
          </a:p>
          <a:p>
            <a:pPr lvl="1"/>
            <a:r>
              <a:rPr lang="en-US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Pooling resources together, we are better able to answer the needs of water and wastewater systems of Illinois</a:t>
            </a:r>
          </a:p>
          <a:p>
            <a:pPr lvl="2"/>
            <a:r>
              <a:rPr lang="en-US" sz="1800" dirty="0">
                <a:solidFill>
                  <a:srgbClr val="000000"/>
                </a:solidFill>
                <a:latin typeface="Arial" panose="020B0604020202020204" pitchFamily="34" charset="0"/>
              </a:rPr>
              <a:t>If we don’t know, we know someone that does (likely a member)</a:t>
            </a:r>
            <a:endParaRPr lang="en-US" sz="1800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lvl="1"/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en-US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469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E764B-DD24-4259-AAC7-009ACA8C57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107" y="1171853"/>
            <a:ext cx="11461072" cy="690779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A Little more on Pooling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C9A098-371C-4BB7-ADD4-AC9EB98229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107" y="2015732"/>
            <a:ext cx="11461072" cy="3450613"/>
          </a:xfrm>
        </p:spPr>
        <p:txBody>
          <a:bodyPr/>
          <a:lstStyle/>
          <a:p>
            <a:r>
              <a:rPr lang="en-US" dirty="0"/>
              <a:t>Assisting/coordinating with local operator groups</a:t>
            </a:r>
          </a:p>
          <a:p>
            <a:r>
              <a:rPr lang="en-US" dirty="0"/>
              <a:t>Assisting with other technical conferences (e.g., Illinois Potable Water Supply Operator’s Association)</a:t>
            </a:r>
          </a:p>
          <a:p>
            <a:r>
              <a:rPr lang="en-US" dirty="0"/>
              <a:t>Seeking peer review of technical assistance documents and FAQs to assist water systems to better operate and comply with statutes and regulations</a:t>
            </a:r>
          </a:p>
          <a:p>
            <a:r>
              <a:rPr lang="en-US" dirty="0"/>
              <a:t>Interacting with Illinois Regulatory Agencies to benefit water/wastewater systems</a:t>
            </a:r>
          </a:p>
          <a:p>
            <a:r>
              <a:rPr lang="en-US" dirty="0"/>
              <a:t>Interacting with and supporting educational institutions</a:t>
            </a:r>
          </a:p>
        </p:txBody>
      </p:sp>
    </p:spTree>
    <p:extLst>
      <p:ext uri="{BB962C8B-B14F-4D97-AF65-F5344CB8AC3E}">
        <p14:creationId xmlns:p14="http://schemas.microsoft.com/office/powerpoint/2010/main" val="35430727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746261-9276-4ADF-8F21-B332C975B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1109709"/>
            <a:ext cx="9603275" cy="744045"/>
          </a:xfrm>
        </p:spPr>
        <p:txBody>
          <a:bodyPr/>
          <a:lstStyle/>
          <a:p>
            <a:pPr algn="ctr"/>
            <a:r>
              <a:rPr lang="en-US" dirty="0"/>
              <a:t>Where the rubber meets the road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DF488B-18C6-4884-98A6-34B5D9C2A1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4245205"/>
          </a:xfrm>
        </p:spPr>
        <p:txBody>
          <a:bodyPr>
            <a:normAutofit lnSpcReduction="10000"/>
          </a:bodyPr>
          <a:lstStyle/>
          <a:p>
            <a:r>
              <a:rPr lang="en-US" sz="1800" dirty="0"/>
              <a:t>Attaining our goal by:</a:t>
            </a:r>
          </a:p>
          <a:p>
            <a:pPr lvl="1"/>
            <a:r>
              <a:rPr lang="en-US" dirty="0"/>
              <a:t>Providing training sessions </a:t>
            </a:r>
          </a:p>
          <a:p>
            <a:pPr lvl="1"/>
            <a:r>
              <a:rPr lang="en-US" dirty="0"/>
              <a:t>Phone and e-mail communications with the systems </a:t>
            </a:r>
          </a:p>
          <a:p>
            <a:pPr lvl="1"/>
            <a:r>
              <a:rPr lang="en-US" dirty="0"/>
              <a:t>Referral/consultation to and with industry members</a:t>
            </a:r>
          </a:p>
          <a:p>
            <a:pPr lvl="1"/>
            <a:r>
              <a:rPr lang="en-US" dirty="0"/>
              <a:t>Personal visits to the systems by IRWA staff</a:t>
            </a:r>
          </a:p>
          <a:p>
            <a:pPr lvl="2"/>
            <a:r>
              <a:rPr lang="en-US" sz="1800" dirty="0"/>
              <a:t>IRWA hallmark is direct personal interaction with operators, managers, board members, and local government officials to provide the necessary materials and problem-solving direction. </a:t>
            </a:r>
          </a:p>
          <a:p>
            <a:pPr lvl="3"/>
            <a:r>
              <a:rPr lang="en-US" sz="1800" dirty="0"/>
              <a:t>Circuit Riders provide a wealth of knowledge gained through hands-on experience and research</a:t>
            </a:r>
          </a:p>
          <a:p>
            <a:pPr lvl="4"/>
            <a:r>
              <a:rPr lang="en-US" sz="1800" dirty="0"/>
              <a:t>All staff are properly accredited to deliver the specific types of needed assistance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34767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07E549-E8CE-4C48-B698-509982D17D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is the makeup of these Credentialed Technical Service Providers?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A6A3F-722E-4A3F-B11F-A75E58C8BE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1668" y="2026589"/>
            <a:ext cx="5446371" cy="4026892"/>
          </a:xfrm>
        </p:spPr>
        <p:txBody>
          <a:bodyPr>
            <a:normAutofit fontScale="92500" lnSpcReduction="20000"/>
          </a:bodyPr>
          <a:lstStyle/>
          <a:p>
            <a:r>
              <a:rPr lang="en-US" sz="2200" dirty="0"/>
              <a:t>8 Circuit Riders</a:t>
            </a:r>
          </a:p>
          <a:p>
            <a:pPr lvl="1"/>
            <a:r>
              <a:rPr lang="en-US" sz="2200" dirty="0"/>
              <a:t>5 primarily providing technical assistance to Drinking Water Systems</a:t>
            </a:r>
          </a:p>
          <a:p>
            <a:pPr lvl="1"/>
            <a:r>
              <a:rPr lang="en-US" sz="2200" dirty="0"/>
              <a:t>2 primarily providing technical assistance to Wastewater Facilities</a:t>
            </a:r>
          </a:p>
          <a:p>
            <a:pPr lvl="1"/>
            <a:r>
              <a:rPr lang="en-US" sz="2000" dirty="0"/>
              <a:t>1 Energy Efficiency Circuit Rider </a:t>
            </a:r>
            <a:r>
              <a:rPr lang="en-US" sz="2200" dirty="0"/>
              <a:t>supporting both water and wastewater treatment facilities</a:t>
            </a:r>
          </a:p>
          <a:p>
            <a:r>
              <a:rPr lang="en-US" sz="2200" dirty="0"/>
              <a:t>1 Apprenticeship Coordinator</a:t>
            </a:r>
          </a:p>
          <a:p>
            <a:pPr lvl="1"/>
            <a:r>
              <a:rPr lang="en-US" sz="2200" dirty="0"/>
              <a:t>Supporting both water and wastewater treatment facilities</a:t>
            </a:r>
          </a:p>
          <a:p>
            <a:pPr lvl="1"/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C0F9C3EE-993C-444F-BE27-85B9F6DBD224}"/>
              </a:ext>
            </a:extLst>
          </p:cNvPr>
          <p:cNvSpPr txBox="1">
            <a:spLocks/>
          </p:cNvSpPr>
          <p:nvPr/>
        </p:nvSpPr>
        <p:spPr>
          <a:xfrm>
            <a:off x="6451187" y="2026590"/>
            <a:ext cx="5446371" cy="385042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1 Training Specialist</a:t>
            </a:r>
          </a:p>
          <a:p>
            <a:pPr lvl="1"/>
            <a:r>
              <a:rPr lang="en-US" sz="2000" dirty="0"/>
              <a:t>Primarily supporting training and technical assistance to drinking water systems</a:t>
            </a:r>
          </a:p>
          <a:p>
            <a:r>
              <a:rPr lang="en-US" dirty="0"/>
              <a:t>1 Source Water Technician</a:t>
            </a:r>
          </a:p>
          <a:p>
            <a:pPr lvl="1"/>
            <a:r>
              <a:rPr lang="en-US" sz="2000" dirty="0"/>
              <a:t>Supporting Drinking Water Systems</a:t>
            </a:r>
          </a:p>
          <a:p>
            <a:r>
              <a:rPr lang="en-US" dirty="0"/>
              <a:t>Supported by:</a:t>
            </a:r>
          </a:p>
          <a:p>
            <a:pPr lvl="1"/>
            <a:r>
              <a:rPr lang="en-US" sz="2000" dirty="0"/>
              <a:t>2 management staff (also credentialed) and</a:t>
            </a:r>
          </a:p>
          <a:p>
            <a:pPr lvl="1"/>
            <a:r>
              <a:rPr lang="en-US" sz="2000" dirty="0"/>
              <a:t>2 administrative/membership assistants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3454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BF5D4-4C5C-4EE0-80AE-2D1BC14F9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1180730"/>
            <a:ext cx="9603275" cy="673024"/>
          </a:xfrm>
        </p:spPr>
        <p:txBody>
          <a:bodyPr/>
          <a:lstStyle/>
          <a:p>
            <a:pPr algn="ctr"/>
            <a:r>
              <a:rPr lang="en-US" dirty="0"/>
              <a:t>membership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36079B-AD51-4E39-BF6F-5693D54B0D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4216" y="1989099"/>
            <a:ext cx="5851783" cy="3879041"/>
          </a:xfrm>
        </p:spPr>
        <p:txBody>
          <a:bodyPr>
            <a:normAutofit/>
          </a:bodyPr>
          <a:lstStyle/>
          <a:p>
            <a:r>
              <a:rPr lang="en-US" dirty="0"/>
              <a:t>Industry Contact Book</a:t>
            </a:r>
          </a:p>
          <a:p>
            <a:r>
              <a:rPr lang="en-US" dirty="0"/>
              <a:t>Mailing of the "T.A.B." (Technical Assistance Bulletin) every other month </a:t>
            </a:r>
          </a:p>
          <a:p>
            <a:r>
              <a:rPr lang="en-US" dirty="0"/>
              <a:t>Mailing of "IRWA Water Ways" quarterly magazine</a:t>
            </a:r>
          </a:p>
          <a:p>
            <a:r>
              <a:rPr lang="en-US" dirty="0"/>
              <a:t>Discounts on conferences</a:t>
            </a:r>
          </a:p>
          <a:p>
            <a:r>
              <a:rPr lang="en-US" dirty="0"/>
              <a:t>Eligible for National Rural Water Association affiliate programs</a:t>
            </a:r>
          </a:p>
          <a:p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D34AAC5-37BC-407E-A7D1-B2750FE47977}"/>
              </a:ext>
            </a:extLst>
          </p:cNvPr>
          <p:cNvSpPr txBox="1">
            <a:spLocks/>
          </p:cNvSpPr>
          <p:nvPr/>
        </p:nvSpPr>
        <p:spPr>
          <a:xfrm>
            <a:off x="5918527" y="1989099"/>
            <a:ext cx="5851783" cy="387904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Information sent directly to you on IRWA Training Sessions in your area </a:t>
            </a:r>
          </a:p>
          <a:p>
            <a:r>
              <a:rPr lang="en-US" dirty="0"/>
              <a:t>Technical assistance provided by Circuit Riders at no charge to you  </a:t>
            </a:r>
          </a:p>
          <a:p>
            <a:r>
              <a:rPr lang="en-US" dirty="0"/>
              <a:t>Will list your job openings in a mail out to our S.O.U.P. Members at no charge to you</a:t>
            </a:r>
          </a:p>
          <a:p>
            <a:r>
              <a:rPr lang="en-US" dirty="0"/>
              <a:t>Receive discounts from affiliate programs through National Rural Water on fleet vehicles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5904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CD25B-3E73-4CA1-AE31-0A584CDA8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6977" y="1062778"/>
            <a:ext cx="10515600" cy="686123"/>
          </a:xfrm>
        </p:spPr>
        <p:txBody>
          <a:bodyPr/>
          <a:lstStyle/>
          <a:p>
            <a:pPr algn="ctr"/>
            <a:r>
              <a:rPr lang="en-US" dirty="0"/>
              <a:t>Services you may not know about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6DD680-23EF-4D78-AE1C-D813334919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96969"/>
            <a:ext cx="4896775" cy="3398253"/>
          </a:xfrm>
        </p:spPr>
        <p:txBody>
          <a:bodyPr>
            <a:normAutofit/>
          </a:bodyPr>
          <a:lstStyle/>
          <a:p>
            <a:r>
              <a:rPr lang="en-US" dirty="0"/>
              <a:t>No cost services:</a:t>
            </a:r>
          </a:p>
          <a:p>
            <a:pPr lvl="1"/>
            <a:r>
              <a:rPr lang="en-US" sz="2000" dirty="0"/>
              <a:t>Equipment for Loan</a:t>
            </a:r>
          </a:p>
          <a:p>
            <a:pPr lvl="1"/>
            <a:r>
              <a:rPr lang="en-US" sz="2000" dirty="0"/>
              <a:t>Leak Location Assistance</a:t>
            </a:r>
          </a:p>
          <a:p>
            <a:pPr lvl="1"/>
            <a:r>
              <a:rPr lang="en-US" sz="2000" dirty="0"/>
              <a:t>Energy Efficiency Assessment Program</a:t>
            </a:r>
          </a:p>
          <a:p>
            <a:pPr lvl="1"/>
            <a:r>
              <a:rPr lang="en-US" sz="2000" dirty="0"/>
              <a:t>Rate Study</a:t>
            </a:r>
          </a:p>
          <a:p>
            <a:pPr lvl="1"/>
            <a:r>
              <a:rPr lang="en-US" sz="2000" dirty="0"/>
              <a:t>Technical assistance document and templates available for download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CE09948-5937-4CA2-92DC-F283FAFF2E44}"/>
              </a:ext>
            </a:extLst>
          </p:cNvPr>
          <p:cNvSpPr txBox="1">
            <a:spLocks/>
          </p:cNvSpPr>
          <p:nvPr/>
        </p:nvSpPr>
        <p:spPr>
          <a:xfrm>
            <a:off x="6818050" y="2396970"/>
            <a:ext cx="4896775" cy="330207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Cost of service programs:</a:t>
            </a:r>
          </a:p>
          <a:p>
            <a:pPr lvl="1"/>
            <a:r>
              <a:rPr lang="en-US" sz="2000" dirty="0"/>
              <a:t>Asset Mapping Services (GPS/GIS)</a:t>
            </a:r>
          </a:p>
          <a:p>
            <a:pPr lvl="1"/>
            <a:r>
              <a:rPr lang="en-US" sz="2000" dirty="0"/>
              <a:t>Sewer Video Inspection Service</a:t>
            </a:r>
          </a:p>
          <a:p>
            <a:pPr lvl="1"/>
            <a:r>
              <a:rPr lang="en-US" sz="2000" dirty="0"/>
              <a:t>E-CCR Hosting</a:t>
            </a:r>
          </a:p>
        </p:txBody>
      </p:sp>
    </p:spTree>
    <p:extLst>
      <p:ext uri="{BB962C8B-B14F-4D97-AF65-F5344CB8AC3E}">
        <p14:creationId xmlns:p14="http://schemas.microsoft.com/office/powerpoint/2010/main" val="1108830067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222</TotalTime>
  <Words>680</Words>
  <Application>Microsoft Office PowerPoint</Application>
  <PresentationFormat>Widescreen</PresentationFormat>
  <Paragraphs>78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Gill Sans MT</vt:lpstr>
      <vt:lpstr>Gallery</vt:lpstr>
      <vt:lpstr>What is the Illinois Rural Water Association and how can they assist me?</vt:lpstr>
      <vt:lpstr>The Illinois Rural Water Association (IRWA) is</vt:lpstr>
      <vt:lpstr>A Little History on IRWA</vt:lpstr>
      <vt:lpstr>Goal of the IRWA</vt:lpstr>
      <vt:lpstr>A Little more on Pooling resources</vt:lpstr>
      <vt:lpstr>Where the rubber meets the road</vt:lpstr>
      <vt:lpstr>What is the makeup of these Credentialed Technical Service Providers?</vt:lpstr>
      <vt:lpstr>membership</vt:lpstr>
      <vt:lpstr>Services you may not know about</vt:lpstr>
      <vt:lpstr>How do I learn more or get assistance?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mcmillan@ilrwa.org</dc:creator>
  <cp:lastModifiedBy>Bunch, Beverly</cp:lastModifiedBy>
  <cp:revision>30</cp:revision>
  <dcterms:created xsi:type="dcterms:W3CDTF">2021-04-22T12:37:08Z</dcterms:created>
  <dcterms:modified xsi:type="dcterms:W3CDTF">2024-04-18T15:41:23Z</dcterms:modified>
</cp:coreProperties>
</file>