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64" r:id="rId2"/>
    <p:sldId id="276" r:id="rId3"/>
    <p:sldId id="286" r:id="rId4"/>
    <p:sldId id="273" r:id="rId5"/>
    <p:sldId id="274" r:id="rId6"/>
    <p:sldId id="289" r:id="rId7"/>
    <p:sldId id="285" r:id="rId8"/>
    <p:sldId id="28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63C1"/>
    <a:srgbClr val="B2CF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38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66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CE1EB-2F08-9D48-B712-0E03A9D515B5}" type="datetimeFigureOut">
              <a:rPr lang="en-US" smtClean="0"/>
              <a:t>12/1/22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132ED-F166-A14C-B3BA-0AD99B4E1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93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sun is what allows geo to work.  The earth absorbs the suns heat.</a:t>
            </a:r>
            <a:endParaRPr/>
          </a:p>
        </p:txBody>
      </p:sp>
      <p:sp>
        <p:nvSpPr>
          <p:cNvPr id="287" name="Google Shape;287;p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By absorbing the suns heat…earth temperatures remain very stable.</a:t>
            </a:r>
            <a:endParaRPr/>
          </a:p>
        </p:txBody>
      </p:sp>
      <p:sp>
        <p:nvSpPr>
          <p:cNvPr id="296" name="Google Shape;296;p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F168-C309-45EB-94F7-ACDACBBFEABF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F646-F96E-47EA-AA41-1C46548EB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0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F168-C309-45EB-94F7-ACDACBBFEABF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F646-F96E-47EA-AA41-1C46548EB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82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F168-C309-45EB-94F7-ACDACBBFEABF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F646-F96E-47EA-AA41-1C46548EB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F168-C309-45EB-94F7-ACDACBBFEABF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F646-F96E-47EA-AA41-1C46548EB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95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F168-C309-45EB-94F7-ACDACBBFEABF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F646-F96E-47EA-AA41-1C46548EB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0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F168-C309-45EB-94F7-ACDACBBFEABF}" type="datetimeFigureOut">
              <a:rPr lang="en-US" smtClean="0"/>
              <a:t>12/1/22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F646-F96E-47EA-AA41-1C46548EB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61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F168-C309-45EB-94F7-ACDACBBFEABF}" type="datetimeFigureOut">
              <a:rPr lang="en-US" smtClean="0"/>
              <a:t>12/1/22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F646-F96E-47EA-AA41-1C46548EB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22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F168-C309-45EB-94F7-ACDACBBFEABF}" type="datetimeFigureOut">
              <a:rPr lang="en-US" smtClean="0"/>
              <a:t>12/1/22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F646-F96E-47EA-AA41-1C46548EB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81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F168-C309-45EB-94F7-ACDACBBFEABF}" type="datetimeFigureOut">
              <a:rPr lang="en-US" smtClean="0"/>
              <a:t>12/1/22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F646-F96E-47EA-AA41-1C46548EB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7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F168-C309-45EB-94F7-ACDACBBFEABF}" type="datetimeFigureOut">
              <a:rPr lang="en-US" smtClean="0"/>
              <a:t>12/1/22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F646-F96E-47EA-AA41-1C46548EB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05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F168-C309-45EB-94F7-ACDACBBFEABF}" type="datetimeFigureOut">
              <a:rPr lang="en-US" smtClean="0"/>
              <a:t>12/1/22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F646-F96E-47EA-AA41-1C46548EB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4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3F168-C309-45EB-94F7-ACDACBBFEABF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CF646-F96E-47EA-AA41-1C46548EB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0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eothermal.illinois.ed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699E32-AE73-EF46-BFBA-4353D10A64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98"/>
            <a:ext cx="9144001" cy="68572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C82BD6-8AA1-5842-AFD4-2D1CA5F966C0}"/>
              </a:ext>
            </a:extLst>
          </p:cNvPr>
          <p:cNvSpPr/>
          <p:nvPr/>
        </p:nvSpPr>
        <p:spPr>
          <a:xfrm>
            <a:off x="0" y="5891135"/>
            <a:ext cx="9144000" cy="966865"/>
          </a:xfrm>
          <a:prstGeom prst="rect">
            <a:avLst/>
          </a:prstGeom>
          <a:solidFill>
            <a:srgbClr val="E84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rgbClr val="E84A27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EEF6B68-1EF5-3044-8CAF-6DDE3EAC9086}"/>
              </a:ext>
            </a:extLst>
          </p:cNvPr>
          <p:cNvSpPr txBox="1">
            <a:spLocks/>
          </p:cNvSpPr>
          <p:nvPr/>
        </p:nvSpPr>
        <p:spPr>
          <a:xfrm>
            <a:off x="352425" y="814026"/>
            <a:ext cx="8439150" cy="2784296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6200" b="1" dirty="0">
                <a:solidFill>
                  <a:srgbClr val="E84A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Illinois Geothermal Coalition: Supporting the Electrification of Illinois Communities</a:t>
            </a:r>
            <a:endParaRPr lang="en-US" sz="5400" b="1" dirty="0">
              <a:solidFill>
                <a:srgbClr val="E84A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5400" b="1" dirty="0">
              <a:solidFill>
                <a:srgbClr val="E84A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F53D2A4-652E-2448-B8C2-4E9014851CA0}"/>
              </a:ext>
            </a:extLst>
          </p:cNvPr>
          <p:cNvSpPr txBox="1">
            <a:spLocks/>
          </p:cNvSpPr>
          <p:nvPr/>
        </p:nvSpPr>
        <p:spPr>
          <a:xfrm>
            <a:off x="0" y="4411549"/>
            <a:ext cx="9144000" cy="153066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00"/>
              </a:spcBef>
              <a:buNone/>
            </a:pPr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 Andrew Stumpf, Ph.D</a:t>
            </a:r>
          </a:p>
          <a:p>
            <a:pPr marL="0" indent="0" algn="ctr">
              <a:spcBef>
                <a:spcPts val="400"/>
              </a:spcBef>
              <a:buNone/>
            </a:pPr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Co-Founder, Illinois Geothermal Coalition</a:t>
            </a:r>
          </a:p>
          <a:p>
            <a:pPr marL="0" indent="0" algn="ctr">
              <a:spcBef>
                <a:spcPts val="400"/>
              </a:spcBef>
              <a:buNone/>
            </a:pPr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 Research Scientist</a:t>
            </a:r>
          </a:p>
          <a:p>
            <a:pPr marL="0" indent="0" algn="ctr">
              <a:spcBef>
                <a:spcPts val="400"/>
              </a:spcBef>
              <a:buNone/>
            </a:pPr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Illinois State Geological Survey, Prairie Research Institute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173540-AC5F-624D-AB0A-F364D5626FD4}"/>
              </a:ext>
            </a:extLst>
          </p:cNvPr>
          <p:cNvGrpSpPr/>
          <p:nvPr/>
        </p:nvGrpSpPr>
        <p:grpSpPr>
          <a:xfrm>
            <a:off x="2206603" y="5853488"/>
            <a:ext cx="4781572" cy="1034180"/>
            <a:chOff x="2371703" y="5853488"/>
            <a:chExt cx="4781572" cy="103418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3A0CC44-4097-CF46-B883-8BE35853D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53050" y="6001548"/>
              <a:ext cx="1800225" cy="74603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1BA1CD5-835C-564F-BF15-EF0BD19C1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71703" y="5853488"/>
              <a:ext cx="2838495" cy="10341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4757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E81765-E6A0-2C43-9AD7-F8894735BA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400" y="913114"/>
            <a:ext cx="8001000" cy="58519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C8A1BE-3784-914A-B2D2-D0E24719236E}"/>
              </a:ext>
            </a:extLst>
          </p:cNvPr>
          <p:cNvSpPr txBox="1"/>
          <p:nvPr/>
        </p:nvSpPr>
        <p:spPr>
          <a:xfrm>
            <a:off x="4824312" y="6372658"/>
            <a:ext cx="4097438" cy="3924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https://geothermal.illinois.edu</a:t>
            </a:r>
            <a:endParaRPr 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B3FA0E-C4FD-A449-B5C4-57E0FE5D79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5774868"/>
            <a:ext cx="3479800" cy="52041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ABA94FE-233D-BD40-8273-96EF09E50B35}"/>
              </a:ext>
            </a:extLst>
          </p:cNvPr>
          <p:cNvSpPr txBox="1">
            <a:spLocks/>
          </p:cNvSpPr>
          <p:nvPr/>
        </p:nvSpPr>
        <p:spPr>
          <a:xfrm>
            <a:off x="0" y="68310"/>
            <a:ext cx="9055100" cy="6165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Illinois Geothermal Coalition</a:t>
            </a:r>
            <a:endParaRPr lang="en-US" sz="3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28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475CE50-004B-F74E-99D0-33ECD9794F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23" y="1104900"/>
            <a:ext cx="8917553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89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D327F685-0D00-FE4F-BC4F-04F4231E76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551" y="643466"/>
            <a:ext cx="7206897" cy="55710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E69AD5-5E9D-3D47-9A59-E0912EB940B1}"/>
              </a:ext>
            </a:extLst>
          </p:cNvPr>
          <p:cNvSpPr/>
          <p:nvPr/>
        </p:nvSpPr>
        <p:spPr>
          <a:xfrm>
            <a:off x="431934" y="5224767"/>
            <a:ext cx="85715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Helvetica" pitchFamily="34" charset="0"/>
              </a:rPr>
              <a:t>Depending on latitude, the </a:t>
            </a:r>
            <a:r>
              <a:rPr lang="en-US" sz="1600" b="1" u="sng" dirty="0">
                <a:latin typeface="Helvetica" pitchFamily="34" charset="0"/>
              </a:rPr>
              <a:t>groundwater temperature</a:t>
            </a:r>
            <a:r>
              <a:rPr lang="en-US" sz="1600" b="1" dirty="0">
                <a:latin typeface="Helvetica" pitchFamily="34" charset="0"/>
              </a:rPr>
              <a:t> beneath the upper 20 feet (6 meters) of Earth's surface maintains a nearly constant temperature between 10 – 16 °C (50 – 60 °F). Geothermal exchange systems are designed to take advantage of these moderate temperatures in the ground to boost efficiency and reduce the operational costs of heating and cooling systems.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99EE35-9DCD-A744-A6CC-74F90F4C30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657" y="348558"/>
            <a:ext cx="7009431" cy="47409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DE922B-2ADB-8D46-8FBD-249DE537A1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673"/>
            <a:ext cx="9144000" cy="668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3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D607B6-2F27-0F4E-8B88-0FE1E62175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89"/>
            <a:ext cx="9144000" cy="685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26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456991D0-FEA6-9441-92C0-B7E695A140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004"/>
            <a:ext cx="9144000" cy="566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00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467</TotalTime>
  <Words>140</Words>
  <Application>Microsoft Macintosh PowerPoint</Application>
  <PresentationFormat>On-screen Show (4:3)</PresentationFormat>
  <Paragraphs>12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Stumpf, Andrew J</dc:creator>
  <cp:lastModifiedBy>Chavez, Jaime</cp:lastModifiedBy>
  <cp:revision>29</cp:revision>
  <dcterms:created xsi:type="dcterms:W3CDTF">2020-12-01T21:18:57Z</dcterms:created>
  <dcterms:modified xsi:type="dcterms:W3CDTF">2022-12-01T23:55:08Z</dcterms:modified>
</cp:coreProperties>
</file>