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0" autoAdjust="0"/>
    <p:restoredTop sz="84082" autoAdjust="0"/>
  </p:normalViewPr>
  <p:slideViewPr>
    <p:cSldViewPr snapToGrid="0">
      <p:cViewPr varScale="1">
        <p:scale>
          <a:sx n="107" d="100"/>
          <a:sy n="107" d="100"/>
        </p:scale>
        <p:origin x="131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10102-4172-4ECE-8C7E-C256945BDB99}" type="datetimeFigureOut">
              <a:rPr lang="en-US" smtClean="0"/>
              <a:t>12/1/22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BD9E5-C201-4C29-89CE-590B0BED6E6B}" type="slidenum">
              <a:rPr lang="en-US" smtClean="0"/>
              <a:t>‹#›</a:t>
            </a:fld>
            <a:endParaRPr lang="en-US"/>
          </a:p>
        </p:txBody>
      </p:sp>
    </p:spTree>
    <p:extLst>
      <p:ext uri="{BB962C8B-B14F-4D97-AF65-F5344CB8AC3E}">
        <p14:creationId xmlns:p14="http://schemas.microsoft.com/office/powerpoint/2010/main" val="164747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brief presentation covering the City of Macon’s journey to receive funding through the Illinois Environmental Protection Agency’s revolving loan fund.</a:t>
            </a:r>
          </a:p>
        </p:txBody>
      </p:sp>
      <p:sp>
        <p:nvSpPr>
          <p:cNvPr id="4" name="Slide Number Placeholder 3"/>
          <p:cNvSpPr>
            <a:spLocks noGrp="1"/>
          </p:cNvSpPr>
          <p:nvPr>
            <p:ph type="sldNum" sz="quarter" idx="5"/>
          </p:nvPr>
        </p:nvSpPr>
        <p:spPr/>
        <p:txBody>
          <a:bodyPr/>
          <a:lstStyle/>
          <a:p>
            <a:fld id="{59CBD9E5-C201-4C29-89CE-590B0BED6E6B}" type="slidenum">
              <a:rPr lang="en-US" smtClean="0"/>
              <a:t>1</a:t>
            </a:fld>
            <a:endParaRPr lang="en-US"/>
          </a:p>
        </p:txBody>
      </p:sp>
    </p:spTree>
    <p:extLst>
      <p:ext uri="{BB962C8B-B14F-4D97-AF65-F5344CB8AC3E}">
        <p14:creationId xmlns:p14="http://schemas.microsoft.com/office/powerpoint/2010/main" val="259685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Game Changer #3 came from the IEPA by way of an announcement that the rules for principal forgiveness had changed for the new state fiscal year – beginning July 1, 2023.</a:t>
            </a:r>
          </a:p>
          <a:p>
            <a:pPr marL="228600" indent="-228600">
              <a:buAutoNum type="arabicPeriod"/>
            </a:pPr>
            <a:r>
              <a:rPr lang="en-US" dirty="0"/>
              <a:t>Since Macon had already opened bids, they thought the old rules would apply to their loan.  The Mayor was informed that Macon would qualify for the new terms as long as contract documents had not been executed.  They had not so Macon received the more favorable terms.  In this case – timing is EVERYTHING!</a:t>
            </a:r>
          </a:p>
          <a:p>
            <a:pPr marL="228600" indent="-228600">
              <a:buAutoNum type="arabicPeriod"/>
            </a:pPr>
            <a:r>
              <a:rPr lang="en-US" dirty="0"/>
              <a:t>With the updated terms, Macon requested IRWA update the recently completed rate study to determine if the full project could move forward. .  IRWA was able to show that with the updated principal forgiveness and with some additional input from the City’s TIF fund, the project was still viable.</a:t>
            </a:r>
          </a:p>
          <a:p>
            <a:pPr marL="228600" indent="-228600">
              <a:buAutoNum type="arabicPeriod"/>
            </a:pPr>
            <a:r>
              <a:rPr lang="en-US" dirty="0"/>
              <a:t>No cuts were made to the project and contracts were awarded.  Construction is underway at this time.</a:t>
            </a:r>
          </a:p>
        </p:txBody>
      </p:sp>
      <p:sp>
        <p:nvSpPr>
          <p:cNvPr id="4" name="Slide Number Placeholder 3"/>
          <p:cNvSpPr>
            <a:spLocks noGrp="1"/>
          </p:cNvSpPr>
          <p:nvPr>
            <p:ph type="sldNum" sz="quarter" idx="5"/>
          </p:nvPr>
        </p:nvSpPr>
        <p:spPr/>
        <p:txBody>
          <a:bodyPr/>
          <a:lstStyle/>
          <a:p>
            <a:fld id="{59CBD9E5-C201-4C29-89CE-590B0BED6E6B}" type="slidenum">
              <a:rPr lang="en-US" smtClean="0"/>
              <a:t>10</a:t>
            </a:fld>
            <a:endParaRPr lang="en-US"/>
          </a:p>
        </p:txBody>
      </p:sp>
    </p:spTree>
    <p:extLst>
      <p:ext uri="{BB962C8B-B14F-4D97-AF65-F5344CB8AC3E}">
        <p14:creationId xmlns:p14="http://schemas.microsoft.com/office/powerpoint/2010/main" val="325814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 2010, a Not-For-Profit water system, </a:t>
            </a:r>
            <a:r>
              <a:rPr lang="en-US" dirty="0" err="1"/>
              <a:t>Moecherville</a:t>
            </a:r>
            <a:r>
              <a:rPr lang="en-US" dirty="0"/>
              <a:t>, NFP, attempted to file bankruptcy on a loan to the United States Department of Agriculture’s Rural Development Program</a:t>
            </a:r>
          </a:p>
          <a:p>
            <a:pPr marL="228600" indent="-228600">
              <a:buAutoNum type="arabicPeriod"/>
            </a:pPr>
            <a:r>
              <a:rPr lang="en-US" dirty="0"/>
              <a:t>They were unsuccessful in their attempt to file for bankruptcy and were placed into receivership.</a:t>
            </a:r>
          </a:p>
          <a:p>
            <a:pPr marL="228600" indent="-228600">
              <a:buAutoNum type="arabicPeriod"/>
            </a:pPr>
            <a:r>
              <a:rPr lang="en-US" dirty="0"/>
              <a:t>Receivership - Receivership is a form of debt restructuring that helps an entity in dispute avoid bankruptcy or liquidation while lawsuits are in progress.  In this case USDA-RD had filed foreclosure actions on the system.</a:t>
            </a:r>
          </a:p>
        </p:txBody>
      </p:sp>
      <p:sp>
        <p:nvSpPr>
          <p:cNvPr id="4" name="Slide Number Placeholder 3"/>
          <p:cNvSpPr>
            <a:spLocks noGrp="1"/>
          </p:cNvSpPr>
          <p:nvPr>
            <p:ph type="sldNum" sz="quarter" idx="5"/>
          </p:nvPr>
        </p:nvSpPr>
        <p:spPr/>
        <p:txBody>
          <a:bodyPr/>
          <a:lstStyle/>
          <a:p>
            <a:fld id="{59CBD9E5-C201-4C29-89CE-590B0BED6E6B}" type="slidenum">
              <a:rPr lang="en-US" smtClean="0"/>
              <a:t>13</a:t>
            </a:fld>
            <a:endParaRPr lang="en-US"/>
          </a:p>
        </p:txBody>
      </p:sp>
    </p:spTree>
    <p:extLst>
      <p:ext uri="{BB962C8B-B14F-4D97-AF65-F5344CB8AC3E}">
        <p14:creationId xmlns:p14="http://schemas.microsoft.com/office/powerpoint/2010/main" val="481977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IRWA was contacted by representatives of USDA Office of Investigation and the United States Attorney General’s Office to see if the Association would consider becoming Receiver for the financially struggling MWD.</a:t>
            </a:r>
          </a:p>
          <a:p>
            <a:pPr marL="228600" indent="-228600">
              <a:buAutoNum type="arabicPeriod"/>
            </a:pPr>
            <a:r>
              <a:rPr lang="en-US" dirty="0"/>
              <a:t>In October of 2010, IRWA agreed and took control of the assets of MWD after the struggling system was served with the Receivership Order by a Deputy from the United States Marshall’s Office.</a:t>
            </a:r>
          </a:p>
        </p:txBody>
      </p:sp>
      <p:sp>
        <p:nvSpPr>
          <p:cNvPr id="4" name="Slide Number Placeholder 3"/>
          <p:cNvSpPr>
            <a:spLocks noGrp="1"/>
          </p:cNvSpPr>
          <p:nvPr>
            <p:ph type="sldNum" sz="quarter" idx="5"/>
          </p:nvPr>
        </p:nvSpPr>
        <p:spPr/>
        <p:txBody>
          <a:bodyPr/>
          <a:lstStyle/>
          <a:p>
            <a:fld id="{59CBD9E5-C201-4C29-89CE-590B0BED6E6B}" type="slidenum">
              <a:rPr lang="en-US" smtClean="0"/>
              <a:t>14</a:t>
            </a:fld>
            <a:endParaRPr lang="en-US"/>
          </a:p>
        </p:txBody>
      </p:sp>
    </p:spTree>
    <p:extLst>
      <p:ext uri="{BB962C8B-B14F-4D97-AF65-F5344CB8AC3E}">
        <p14:creationId xmlns:p14="http://schemas.microsoft.com/office/powerpoint/2010/main" val="108822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MWD had received approximately $5,000,000 in loans and grants to build out an entirely new water system.  This included 2 new wells, water tower, water treatment plant, distribution system, automated meter reading system, office equipment, and software.  MWD had approximately 450 metered customers and was about 95% Spanish speaking population.</a:t>
            </a:r>
          </a:p>
          <a:p>
            <a:pPr marL="228600" indent="-228600">
              <a:buAutoNum type="arabicPeriod"/>
            </a:pPr>
            <a:r>
              <a:rPr lang="en-US" dirty="0"/>
              <a:t>In five years MWD had not made any payments on their loan to the USDA-RD.  WHY?</a:t>
            </a:r>
          </a:p>
        </p:txBody>
      </p:sp>
      <p:sp>
        <p:nvSpPr>
          <p:cNvPr id="4" name="Slide Number Placeholder 3"/>
          <p:cNvSpPr>
            <a:spLocks noGrp="1"/>
          </p:cNvSpPr>
          <p:nvPr>
            <p:ph type="sldNum" sz="quarter" idx="5"/>
          </p:nvPr>
        </p:nvSpPr>
        <p:spPr/>
        <p:txBody>
          <a:bodyPr/>
          <a:lstStyle/>
          <a:p>
            <a:fld id="{59CBD9E5-C201-4C29-89CE-590B0BED6E6B}" type="slidenum">
              <a:rPr lang="en-US" smtClean="0"/>
              <a:t>15</a:t>
            </a:fld>
            <a:endParaRPr lang="en-US"/>
          </a:p>
        </p:txBody>
      </p:sp>
    </p:spTree>
    <p:extLst>
      <p:ext uri="{BB962C8B-B14F-4D97-AF65-F5344CB8AC3E}">
        <p14:creationId xmlns:p14="http://schemas.microsoft.com/office/powerpoint/2010/main" val="224335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One reason was discovered within an hour of IRWA assuming receivership.  During a quick review of MWD’s bank statements there was a number of suspicious transactions noted.  Several checks were made out to CASH and then cashed by the MWD Board President.  No supporting documentation was found to explain these transactions.</a:t>
            </a:r>
          </a:p>
          <a:p>
            <a:pPr marL="228600" indent="-228600">
              <a:buAutoNum type="arabicPeriod"/>
            </a:pPr>
            <a:r>
              <a:rPr lang="en-US" dirty="0"/>
              <a:t>Originally the Board President stated he had no knowledge of these checks and did not cash them.</a:t>
            </a:r>
          </a:p>
        </p:txBody>
      </p:sp>
      <p:sp>
        <p:nvSpPr>
          <p:cNvPr id="4" name="Slide Number Placeholder 3"/>
          <p:cNvSpPr>
            <a:spLocks noGrp="1"/>
          </p:cNvSpPr>
          <p:nvPr>
            <p:ph type="sldNum" sz="quarter" idx="5"/>
          </p:nvPr>
        </p:nvSpPr>
        <p:spPr/>
        <p:txBody>
          <a:bodyPr/>
          <a:lstStyle/>
          <a:p>
            <a:fld id="{59CBD9E5-C201-4C29-89CE-590B0BED6E6B}" type="slidenum">
              <a:rPr lang="en-US" smtClean="0"/>
              <a:t>16</a:t>
            </a:fld>
            <a:endParaRPr lang="en-US"/>
          </a:p>
        </p:txBody>
      </p:sp>
    </p:spTree>
    <p:extLst>
      <p:ext uri="{BB962C8B-B14F-4D97-AF65-F5344CB8AC3E}">
        <p14:creationId xmlns:p14="http://schemas.microsoft.com/office/powerpoint/2010/main" val="12793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bank where the checks were cashed records every transaction and there is the Board President cashing the checks.  He then stated he cashed the checks to buy supplies for the water system, but he could not produce any receipts.</a:t>
            </a:r>
          </a:p>
        </p:txBody>
      </p:sp>
      <p:sp>
        <p:nvSpPr>
          <p:cNvPr id="4" name="Slide Number Placeholder 3"/>
          <p:cNvSpPr>
            <a:spLocks noGrp="1"/>
          </p:cNvSpPr>
          <p:nvPr>
            <p:ph type="sldNum" sz="quarter" idx="5"/>
          </p:nvPr>
        </p:nvSpPr>
        <p:spPr/>
        <p:txBody>
          <a:bodyPr/>
          <a:lstStyle/>
          <a:p>
            <a:fld id="{59CBD9E5-C201-4C29-89CE-590B0BED6E6B}" type="slidenum">
              <a:rPr lang="en-US" smtClean="0"/>
              <a:t>17</a:t>
            </a:fld>
            <a:endParaRPr lang="en-US"/>
          </a:p>
        </p:txBody>
      </p:sp>
    </p:spTree>
    <p:extLst>
      <p:ext uri="{BB962C8B-B14F-4D97-AF65-F5344CB8AC3E}">
        <p14:creationId xmlns:p14="http://schemas.microsoft.com/office/powerpoint/2010/main" val="256238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Cash deposits from receipts declined significantly over the past 18 months.</a:t>
            </a:r>
          </a:p>
          <a:p>
            <a:pPr marL="228600" indent="-228600">
              <a:buAutoNum type="arabicPeriod"/>
            </a:pPr>
            <a:r>
              <a:rPr lang="en-US" dirty="0"/>
              <a:t>Prior to the decline in cash deposits, MWD used to deposit $400 - $500 per week from cash payments.  This declined to near zero during the last 18 months.</a:t>
            </a:r>
          </a:p>
          <a:p>
            <a:pPr marL="228600" indent="-228600">
              <a:buAutoNum type="arabicPeriod"/>
            </a:pPr>
            <a:r>
              <a:rPr lang="en-US" dirty="0"/>
              <a:t>Oddly enough, receipts for payments would track cash vs check payments.  No one could explain the discrepancy.</a:t>
            </a:r>
          </a:p>
        </p:txBody>
      </p:sp>
      <p:sp>
        <p:nvSpPr>
          <p:cNvPr id="4" name="Slide Number Placeholder 3"/>
          <p:cNvSpPr>
            <a:spLocks noGrp="1"/>
          </p:cNvSpPr>
          <p:nvPr>
            <p:ph type="sldNum" sz="quarter" idx="5"/>
          </p:nvPr>
        </p:nvSpPr>
        <p:spPr/>
        <p:txBody>
          <a:bodyPr/>
          <a:lstStyle/>
          <a:p>
            <a:fld id="{59CBD9E5-C201-4C29-89CE-590B0BED6E6B}" type="slidenum">
              <a:rPr lang="en-US" smtClean="0"/>
              <a:t>18</a:t>
            </a:fld>
            <a:endParaRPr lang="en-US"/>
          </a:p>
        </p:txBody>
      </p:sp>
    </p:spTree>
    <p:extLst>
      <p:ext uri="{BB962C8B-B14F-4D97-AF65-F5344CB8AC3E}">
        <p14:creationId xmlns:p14="http://schemas.microsoft.com/office/powerpoint/2010/main" val="215588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Employee costs were extremely high for such a small Not-For-Profit water system.  Drawing fulltime salaries were the Board President, Office Manager, and an Assistant to the Office Manager.  The Office Manager was the Board Presidents live-in girl friend, and her daughter was her assistant.  They worked approximately 20 hours per week.</a:t>
            </a:r>
          </a:p>
          <a:p>
            <a:pPr marL="228600" indent="-228600">
              <a:buAutoNum type="arabicPeriod"/>
            </a:pPr>
            <a:r>
              <a:rPr lang="en-US" dirty="0"/>
              <a:t>The Board President, Office Manager, and Assistant to the Office Manager were all supplied with full health, dental, and vision insurance through MWD.  The contract operator declined coverage when the Board President offered it.  In fact, the contract operator was the only person that was not raiding the water system’s treasury and was retained to operate the system during IRWA’s Receivership.</a:t>
            </a:r>
          </a:p>
        </p:txBody>
      </p:sp>
      <p:sp>
        <p:nvSpPr>
          <p:cNvPr id="4" name="Slide Number Placeholder 3"/>
          <p:cNvSpPr>
            <a:spLocks noGrp="1"/>
          </p:cNvSpPr>
          <p:nvPr>
            <p:ph type="sldNum" sz="quarter" idx="5"/>
          </p:nvPr>
        </p:nvSpPr>
        <p:spPr/>
        <p:txBody>
          <a:bodyPr/>
          <a:lstStyle/>
          <a:p>
            <a:fld id="{59CBD9E5-C201-4C29-89CE-590B0BED6E6B}" type="slidenum">
              <a:rPr lang="en-US" smtClean="0"/>
              <a:t>19</a:t>
            </a:fld>
            <a:endParaRPr lang="en-US"/>
          </a:p>
        </p:txBody>
      </p:sp>
    </p:spTree>
    <p:extLst>
      <p:ext uri="{BB962C8B-B14F-4D97-AF65-F5344CB8AC3E}">
        <p14:creationId xmlns:p14="http://schemas.microsoft.com/office/powerpoint/2010/main" val="200349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59CBD9E5-C201-4C29-89CE-590B0BED6E6B}" type="slidenum">
              <a:rPr lang="en-US" smtClean="0"/>
              <a:t>20</a:t>
            </a:fld>
            <a:endParaRPr lang="en-US"/>
          </a:p>
        </p:txBody>
      </p:sp>
    </p:spTree>
    <p:extLst>
      <p:ext uri="{BB962C8B-B14F-4D97-AF65-F5344CB8AC3E}">
        <p14:creationId xmlns:p14="http://schemas.microsoft.com/office/powerpoint/2010/main" val="166966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Two years after being placed into Receivership, all assets were sold to the highest bidder on the courthouse steps in Kane County.  The sale price was approximately $1.3 million.</a:t>
            </a:r>
          </a:p>
        </p:txBody>
      </p:sp>
      <p:sp>
        <p:nvSpPr>
          <p:cNvPr id="4" name="Slide Number Placeholder 3"/>
          <p:cNvSpPr>
            <a:spLocks noGrp="1"/>
          </p:cNvSpPr>
          <p:nvPr>
            <p:ph type="sldNum" sz="quarter" idx="5"/>
          </p:nvPr>
        </p:nvSpPr>
        <p:spPr/>
        <p:txBody>
          <a:bodyPr/>
          <a:lstStyle/>
          <a:p>
            <a:fld id="{59CBD9E5-C201-4C29-89CE-590B0BED6E6B}" type="slidenum">
              <a:rPr lang="en-US" smtClean="0"/>
              <a:t>21</a:t>
            </a:fld>
            <a:endParaRPr lang="en-US"/>
          </a:p>
        </p:txBody>
      </p:sp>
    </p:spTree>
    <p:extLst>
      <p:ext uri="{BB962C8B-B14F-4D97-AF65-F5344CB8AC3E}">
        <p14:creationId xmlns:p14="http://schemas.microsoft.com/office/powerpoint/2010/main" val="29418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project was to replace all of the city’s water meters and automated meter reading technology.</a:t>
            </a:r>
          </a:p>
        </p:txBody>
      </p:sp>
      <p:sp>
        <p:nvSpPr>
          <p:cNvPr id="4" name="Slide Number Placeholder 3"/>
          <p:cNvSpPr>
            <a:spLocks noGrp="1"/>
          </p:cNvSpPr>
          <p:nvPr>
            <p:ph type="sldNum" sz="quarter" idx="5"/>
          </p:nvPr>
        </p:nvSpPr>
        <p:spPr/>
        <p:txBody>
          <a:bodyPr/>
          <a:lstStyle/>
          <a:p>
            <a:fld id="{59CBD9E5-C201-4C29-89CE-590B0BED6E6B}" type="slidenum">
              <a:rPr lang="en-US" smtClean="0"/>
              <a:t>2</a:t>
            </a:fld>
            <a:endParaRPr lang="en-US"/>
          </a:p>
        </p:txBody>
      </p:sp>
    </p:spTree>
    <p:extLst>
      <p:ext uri="{BB962C8B-B14F-4D97-AF65-F5344CB8AC3E}">
        <p14:creationId xmlns:p14="http://schemas.microsoft.com/office/powerpoint/2010/main" val="811453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Although the system was sold on the courthouse steps, the Board President was still being investigated.</a:t>
            </a:r>
          </a:p>
        </p:txBody>
      </p:sp>
      <p:sp>
        <p:nvSpPr>
          <p:cNvPr id="4" name="Slide Number Placeholder 3"/>
          <p:cNvSpPr>
            <a:spLocks noGrp="1"/>
          </p:cNvSpPr>
          <p:nvPr>
            <p:ph type="sldNum" sz="quarter" idx="5"/>
          </p:nvPr>
        </p:nvSpPr>
        <p:spPr/>
        <p:txBody>
          <a:bodyPr/>
          <a:lstStyle/>
          <a:p>
            <a:fld id="{59CBD9E5-C201-4C29-89CE-590B0BED6E6B}" type="slidenum">
              <a:rPr lang="en-US" smtClean="0"/>
              <a:t>22</a:t>
            </a:fld>
            <a:endParaRPr lang="en-US"/>
          </a:p>
        </p:txBody>
      </p:sp>
    </p:spTree>
    <p:extLst>
      <p:ext uri="{BB962C8B-B14F-4D97-AF65-F5344CB8AC3E}">
        <p14:creationId xmlns:p14="http://schemas.microsoft.com/office/powerpoint/2010/main" val="3497710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Two years after MWD assets were sold, the Board President pled guilty to tax evasion and was sentenced to three years.</a:t>
            </a:r>
          </a:p>
        </p:txBody>
      </p:sp>
      <p:sp>
        <p:nvSpPr>
          <p:cNvPr id="4" name="Slide Number Placeholder 3"/>
          <p:cNvSpPr>
            <a:spLocks noGrp="1"/>
          </p:cNvSpPr>
          <p:nvPr>
            <p:ph type="sldNum" sz="quarter" idx="5"/>
          </p:nvPr>
        </p:nvSpPr>
        <p:spPr/>
        <p:txBody>
          <a:bodyPr/>
          <a:lstStyle/>
          <a:p>
            <a:fld id="{59CBD9E5-C201-4C29-89CE-590B0BED6E6B}" type="slidenum">
              <a:rPr lang="en-US" smtClean="0"/>
              <a:t>23</a:t>
            </a:fld>
            <a:endParaRPr lang="en-US"/>
          </a:p>
        </p:txBody>
      </p:sp>
    </p:spTree>
    <p:extLst>
      <p:ext uri="{BB962C8B-B14F-4D97-AF65-F5344CB8AC3E}">
        <p14:creationId xmlns:p14="http://schemas.microsoft.com/office/powerpoint/2010/main" val="378209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received an estimate of $360,000 to replace all meters with an automated meter reading system.  Since Macon only had $100,000 on hand for meter replacement it was decided to research loan &amp; grant options.  The city looked at USDA-RD, IEPA-SRF &amp; low interest loan from NRWA.  The City Council decided to pursue a loan through IEPA-SRF as they had the best rates at the time. </a:t>
            </a:r>
          </a:p>
        </p:txBody>
      </p:sp>
      <p:sp>
        <p:nvSpPr>
          <p:cNvPr id="4" name="Slide Number Placeholder 3"/>
          <p:cNvSpPr>
            <a:spLocks noGrp="1"/>
          </p:cNvSpPr>
          <p:nvPr>
            <p:ph type="sldNum" sz="quarter" idx="5"/>
          </p:nvPr>
        </p:nvSpPr>
        <p:spPr/>
        <p:txBody>
          <a:bodyPr/>
          <a:lstStyle/>
          <a:p>
            <a:fld id="{59CBD9E5-C201-4C29-89CE-590B0BED6E6B}" type="slidenum">
              <a:rPr lang="en-US" smtClean="0"/>
              <a:t>3</a:t>
            </a:fld>
            <a:endParaRPr lang="en-US"/>
          </a:p>
        </p:txBody>
      </p:sp>
    </p:spTree>
    <p:extLst>
      <p:ext uri="{BB962C8B-B14F-4D97-AF65-F5344CB8AC3E}">
        <p14:creationId xmlns:p14="http://schemas.microsoft.com/office/powerpoint/2010/main" val="219193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Macon was informed that they would qualify for principal forgiveness – 50% of eligible project costs or $500,000 which ever is less.  After receiving this information, the City Council elected to pause the original project and study near future needs for the City’s drinking water system. </a:t>
            </a:r>
          </a:p>
        </p:txBody>
      </p:sp>
      <p:sp>
        <p:nvSpPr>
          <p:cNvPr id="4" name="Slide Number Placeholder 3"/>
          <p:cNvSpPr>
            <a:spLocks noGrp="1"/>
          </p:cNvSpPr>
          <p:nvPr>
            <p:ph type="sldNum" sz="quarter" idx="5"/>
          </p:nvPr>
        </p:nvSpPr>
        <p:spPr/>
        <p:txBody>
          <a:bodyPr/>
          <a:lstStyle/>
          <a:p>
            <a:fld id="{59CBD9E5-C201-4C29-89CE-590B0BED6E6B}" type="slidenum">
              <a:rPr lang="en-US" smtClean="0"/>
              <a:t>4</a:t>
            </a:fld>
            <a:endParaRPr lang="en-US"/>
          </a:p>
        </p:txBody>
      </p:sp>
    </p:spTree>
    <p:extLst>
      <p:ext uri="{BB962C8B-B14F-4D97-AF65-F5344CB8AC3E}">
        <p14:creationId xmlns:p14="http://schemas.microsoft.com/office/powerpoint/2010/main" val="270919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Council’s Water Committee met with personnel and identified the following infrastructure that needed to be updated or replaced.</a:t>
            </a:r>
          </a:p>
          <a:p>
            <a:pPr marL="228600" indent="-228600">
              <a:buAutoNum type="arabicPeriod"/>
            </a:pPr>
            <a:r>
              <a:rPr lang="en-US" dirty="0"/>
              <a:t>Replace the water meters and meter reading system that had reached the end of its life cycle</a:t>
            </a:r>
          </a:p>
          <a:p>
            <a:pPr marL="228600" indent="-228600">
              <a:buAutoNum type="arabicPeriod"/>
            </a:pPr>
            <a:r>
              <a:rPr lang="en-US" dirty="0"/>
              <a:t>Replace a 2.5 miles of 60-year-old cast iron water main that was experiencing multiple breaks per year with an eight-inch PVC main</a:t>
            </a:r>
          </a:p>
          <a:p>
            <a:pPr marL="228600" indent="-228600">
              <a:buAutoNum type="arabicPeriod"/>
            </a:pPr>
            <a:r>
              <a:rPr lang="en-US" dirty="0"/>
              <a:t>Replace the control structure at the well field with a new modular building that would include the up-sized piping and new controls</a:t>
            </a:r>
          </a:p>
        </p:txBody>
      </p:sp>
      <p:sp>
        <p:nvSpPr>
          <p:cNvPr id="4" name="Slide Number Placeholder 3"/>
          <p:cNvSpPr>
            <a:spLocks noGrp="1"/>
          </p:cNvSpPr>
          <p:nvPr>
            <p:ph type="sldNum" sz="quarter" idx="5"/>
          </p:nvPr>
        </p:nvSpPr>
        <p:spPr/>
        <p:txBody>
          <a:bodyPr/>
          <a:lstStyle/>
          <a:p>
            <a:fld id="{59CBD9E5-C201-4C29-89CE-590B0BED6E6B}" type="slidenum">
              <a:rPr lang="en-US" smtClean="0"/>
              <a:t>5</a:t>
            </a:fld>
            <a:endParaRPr lang="en-US"/>
          </a:p>
        </p:txBody>
      </p:sp>
    </p:spTree>
    <p:extLst>
      <p:ext uri="{BB962C8B-B14F-4D97-AF65-F5344CB8AC3E}">
        <p14:creationId xmlns:p14="http://schemas.microsoft.com/office/powerpoint/2010/main" val="197126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Replace one block of undersized distribution system watermain to meet current IEPA regulations</a:t>
            </a:r>
          </a:p>
          <a:p>
            <a:r>
              <a:rPr lang="en-US" dirty="0"/>
              <a:t>5. Replace two aged painted steel aerators with one larger aluminum aerator to reduce future maintenance costs</a:t>
            </a:r>
          </a:p>
          <a:p>
            <a:r>
              <a:rPr lang="en-US" dirty="0"/>
              <a:t>6. Install a new stationary backup power source at the well field for use when there is a power outage.</a:t>
            </a:r>
          </a:p>
        </p:txBody>
      </p:sp>
      <p:sp>
        <p:nvSpPr>
          <p:cNvPr id="4" name="Slide Number Placeholder 3"/>
          <p:cNvSpPr>
            <a:spLocks noGrp="1"/>
          </p:cNvSpPr>
          <p:nvPr>
            <p:ph type="sldNum" sz="quarter" idx="5"/>
          </p:nvPr>
        </p:nvSpPr>
        <p:spPr/>
        <p:txBody>
          <a:bodyPr/>
          <a:lstStyle/>
          <a:p>
            <a:fld id="{59CBD9E5-C201-4C29-89CE-590B0BED6E6B}" type="slidenum">
              <a:rPr lang="en-US" smtClean="0"/>
              <a:t>6</a:t>
            </a:fld>
            <a:endParaRPr lang="en-US"/>
          </a:p>
        </p:txBody>
      </p:sp>
    </p:spTree>
    <p:extLst>
      <p:ext uri="{BB962C8B-B14F-4D97-AF65-F5344CB8AC3E}">
        <p14:creationId xmlns:p14="http://schemas.microsoft.com/office/powerpoint/2010/main" val="194127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With the updated project list the cost was estimated to be $1.8 million.  Macon contacted IRWA to complete a comprehensive rate study to determine whether the project costs were affordable and what changes would need to be made to current rates.  It was determined that, with some financial assistance from the City’s TIF fund, the project costs were reasonable.</a:t>
            </a:r>
          </a:p>
        </p:txBody>
      </p:sp>
      <p:sp>
        <p:nvSpPr>
          <p:cNvPr id="4" name="Slide Number Placeholder 3"/>
          <p:cNvSpPr>
            <a:spLocks noGrp="1"/>
          </p:cNvSpPr>
          <p:nvPr>
            <p:ph type="sldNum" sz="quarter" idx="5"/>
          </p:nvPr>
        </p:nvSpPr>
        <p:spPr/>
        <p:txBody>
          <a:bodyPr/>
          <a:lstStyle/>
          <a:p>
            <a:fld id="{59CBD9E5-C201-4C29-89CE-590B0BED6E6B}" type="slidenum">
              <a:rPr lang="en-US" smtClean="0"/>
              <a:t>7</a:t>
            </a:fld>
            <a:endParaRPr lang="en-US"/>
          </a:p>
        </p:txBody>
      </p:sp>
    </p:spTree>
    <p:extLst>
      <p:ext uri="{BB962C8B-B14F-4D97-AF65-F5344CB8AC3E}">
        <p14:creationId xmlns:p14="http://schemas.microsoft.com/office/powerpoint/2010/main" val="7385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Macon’s engineers were instructed to complete project drawings, bid specs and IEPA-SRF application.  They were also tasked with obtaining all needed easements for the well line.  In the middle of all this, the pandemic hit.  As we are all painfully aware, the pandemic was another game changer in that costs skyrocketed!</a:t>
            </a:r>
          </a:p>
          <a:p>
            <a:pPr marL="228600" indent="-228600">
              <a:buAutoNum type="arabicPeriod"/>
            </a:pPr>
            <a:r>
              <a:rPr lang="en-US" dirty="0"/>
              <a:t>Macon advertised for bids, and they were opened around the first week of June 2022.</a:t>
            </a:r>
          </a:p>
        </p:txBody>
      </p:sp>
      <p:sp>
        <p:nvSpPr>
          <p:cNvPr id="4" name="Slide Number Placeholder 3"/>
          <p:cNvSpPr>
            <a:spLocks noGrp="1"/>
          </p:cNvSpPr>
          <p:nvPr>
            <p:ph type="sldNum" sz="quarter" idx="5"/>
          </p:nvPr>
        </p:nvSpPr>
        <p:spPr/>
        <p:txBody>
          <a:bodyPr/>
          <a:lstStyle/>
          <a:p>
            <a:fld id="{59CBD9E5-C201-4C29-89CE-590B0BED6E6B}" type="slidenum">
              <a:rPr lang="en-US" smtClean="0"/>
              <a:t>8</a:t>
            </a:fld>
            <a:endParaRPr lang="en-US"/>
          </a:p>
        </p:txBody>
      </p:sp>
    </p:spTree>
    <p:extLst>
      <p:ext uri="{BB962C8B-B14F-4D97-AF65-F5344CB8AC3E}">
        <p14:creationId xmlns:p14="http://schemas.microsoft.com/office/powerpoint/2010/main" val="56059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Macon was in for a shock when bids were finally opened, and they came it at $2.8 million - $1,000,000 above original pre-pandemic estimates</a:t>
            </a:r>
          </a:p>
          <a:p>
            <a:pPr marL="228600" indent="-228600">
              <a:buAutoNum type="arabicPeriod"/>
            </a:pPr>
            <a:r>
              <a:rPr lang="en-US" dirty="0"/>
              <a:t>The City Council considered cuts to the project but felt that if items were cut, the likelihood of them being completed in the near future were pretty slim.</a:t>
            </a:r>
          </a:p>
          <a:p>
            <a:pPr marL="228600" indent="-228600">
              <a:buAutoNum type="arabicPeriod"/>
            </a:pPr>
            <a:r>
              <a:rPr lang="en-US" dirty="0"/>
              <a:t>Then Game Changer #3 was presented at the last minute.</a:t>
            </a:r>
          </a:p>
        </p:txBody>
      </p:sp>
      <p:sp>
        <p:nvSpPr>
          <p:cNvPr id="4" name="Slide Number Placeholder 3"/>
          <p:cNvSpPr>
            <a:spLocks noGrp="1"/>
          </p:cNvSpPr>
          <p:nvPr>
            <p:ph type="sldNum" sz="quarter" idx="5"/>
          </p:nvPr>
        </p:nvSpPr>
        <p:spPr/>
        <p:txBody>
          <a:bodyPr/>
          <a:lstStyle/>
          <a:p>
            <a:fld id="{59CBD9E5-C201-4C29-89CE-590B0BED6E6B}" type="slidenum">
              <a:rPr lang="en-US" smtClean="0"/>
              <a:t>9</a:t>
            </a:fld>
            <a:endParaRPr lang="en-US"/>
          </a:p>
        </p:txBody>
      </p:sp>
    </p:spTree>
    <p:extLst>
      <p:ext uri="{BB962C8B-B14F-4D97-AF65-F5344CB8AC3E}">
        <p14:creationId xmlns:p14="http://schemas.microsoft.com/office/powerpoint/2010/main" val="392751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292082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646BAE-A0C8-4D13-91D9-69F2F406C05A}" type="datetimeFigureOut">
              <a:rPr lang="en-US" smtClean="0"/>
              <a:t>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346298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380088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13B1-7F59-4C12-9226-C762D3B8BC2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23400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2959633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646BAE-A0C8-4D13-91D9-69F2F406C05A}" type="datetimeFigureOut">
              <a:rPr lang="en-US" smtClean="0"/>
              <a:t>12/1/22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2997284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646BAE-A0C8-4D13-91D9-69F2F406C05A}" type="datetimeFigureOut">
              <a:rPr lang="en-US" smtClean="0"/>
              <a:t>12/1/22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268622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3149742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232339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391231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382667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646BAE-A0C8-4D13-91D9-69F2F406C05A}" type="datetimeFigureOut">
              <a:rPr lang="en-US" smtClean="0"/>
              <a:t>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29291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46BAE-A0C8-4D13-91D9-69F2F406C05A}" type="datetimeFigureOut">
              <a:rPr lang="en-US" smtClean="0"/>
              <a:t>12/1/22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57419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333633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291078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6646BAE-A0C8-4D13-91D9-69F2F406C05A}" type="datetimeFigureOut">
              <a:rPr lang="en-US" smtClean="0"/>
              <a:t>12/1/22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396145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646BAE-A0C8-4D13-91D9-69F2F406C05A}" type="datetimeFigureOut">
              <a:rPr lang="en-US" smtClean="0"/>
              <a:t>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C13B1-7F59-4C12-9226-C762D3B8BC22}" type="slidenum">
              <a:rPr lang="en-US" smtClean="0"/>
              <a:t>‹#›</a:t>
            </a:fld>
            <a:endParaRPr lang="en-US"/>
          </a:p>
        </p:txBody>
      </p:sp>
    </p:spTree>
    <p:extLst>
      <p:ext uri="{BB962C8B-B14F-4D97-AF65-F5344CB8AC3E}">
        <p14:creationId xmlns:p14="http://schemas.microsoft.com/office/powerpoint/2010/main" val="202584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646BAE-A0C8-4D13-91D9-69F2F406C05A}" type="datetimeFigureOut">
              <a:rPr lang="en-US" smtClean="0"/>
              <a:t>12/1/22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AC13B1-7F59-4C12-9226-C762D3B8BC22}" type="slidenum">
              <a:rPr lang="en-US" smtClean="0"/>
              <a:t>‹#›</a:t>
            </a:fld>
            <a:endParaRPr lang="en-US"/>
          </a:p>
        </p:txBody>
      </p:sp>
    </p:spTree>
    <p:extLst>
      <p:ext uri="{BB962C8B-B14F-4D97-AF65-F5344CB8AC3E}">
        <p14:creationId xmlns:p14="http://schemas.microsoft.com/office/powerpoint/2010/main" val="227591662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242C-15D7-23F5-E979-282FE73013DE}"/>
              </a:ext>
            </a:extLst>
          </p:cNvPr>
          <p:cNvSpPr>
            <a:spLocks noGrp="1"/>
          </p:cNvSpPr>
          <p:nvPr>
            <p:ph type="ctrTitle"/>
          </p:nvPr>
        </p:nvSpPr>
        <p:spPr>
          <a:xfrm>
            <a:off x="1154954" y="1447800"/>
            <a:ext cx="9589245" cy="3329581"/>
          </a:xfrm>
        </p:spPr>
        <p:txBody>
          <a:bodyPr/>
          <a:lstStyle/>
          <a:p>
            <a:pPr algn="ctr"/>
            <a:r>
              <a:rPr lang="en-US" dirty="0"/>
              <a:t>IEPA – SRF FUNDING</a:t>
            </a:r>
            <a:br>
              <a:rPr lang="en-US" dirty="0"/>
            </a:br>
            <a:r>
              <a:rPr lang="en-US" dirty="0"/>
              <a:t>City of Macon</a:t>
            </a:r>
          </a:p>
        </p:txBody>
      </p:sp>
      <p:sp>
        <p:nvSpPr>
          <p:cNvPr id="3" name="Subtitle 2">
            <a:extLst>
              <a:ext uri="{FF2B5EF4-FFF2-40B4-BE49-F238E27FC236}">
                <a16:creationId xmlns:a16="http://schemas.microsoft.com/office/drawing/2014/main" id="{6C026799-6F80-8B72-14B9-C18BCB85CEA9}"/>
              </a:ext>
            </a:extLst>
          </p:cNvPr>
          <p:cNvSpPr>
            <a:spLocks noGrp="1"/>
          </p:cNvSpPr>
          <p:nvPr>
            <p:ph type="subTitle" idx="1"/>
          </p:nvPr>
        </p:nvSpPr>
        <p:spPr/>
        <p:txBody>
          <a:bodyPr>
            <a:normAutofit/>
          </a:bodyPr>
          <a:lstStyle/>
          <a:p>
            <a:pPr algn="ctr"/>
            <a:r>
              <a:rPr lang="en-US" sz="4000" dirty="0"/>
              <a:t>A Brief History</a:t>
            </a:r>
          </a:p>
        </p:txBody>
      </p:sp>
    </p:spTree>
    <p:extLst>
      <p:ext uri="{BB962C8B-B14F-4D97-AF65-F5344CB8AC3E}">
        <p14:creationId xmlns:p14="http://schemas.microsoft.com/office/powerpoint/2010/main" val="298633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DA2-3974-98C0-1736-1D602F1D868B}"/>
              </a:ext>
            </a:extLst>
          </p:cNvPr>
          <p:cNvSpPr>
            <a:spLocks noGrp="1"/>
          </p:cNvSpPr>
          <p:nvPr>
            <p:ph type="title"/>
          </p:nvPr>
        </p:nvSpPr>
        <p:spPr/>
        <p:txBody>
          <a:bodyPr/>
          <a:lstStyle/>
          <a:p>
            <a:pPr algn="ctr"/>
            <a:r>
              <a:rPr lang="en-US" dirty="0"/>
              <a:t>Game Changer #3</a:t>
            </a:r>
            <a:br>
              <a:rPr lang="en-US" dirty="0"/>
            </a:br>
            <a:endParaRPr lang="en-US" dirty="0"/>
          </a:p>
        </p:txBody>
      </p:sp>
      <p:sp>
        <p:nvSpPr>
          <p:cNvPr id="3" name="Content Placeholder 2">
            <a:extLst>
              <a:ext uri="{FF2B5EF4-FFF2-40B4-BE49-F238E27FC236}">
                <a16:creationId xmlns:a16="http://schemas.microsoft.com/office/drawing/2014/main" id="{2CF2F4A7-86F7-AD72-FC15-902C0DC4DB6A}"/>
              </a:ext>
            </a:extLst>
          </p:cNvPr>
          <p:cNvSpPr>
            <a:spLocks noGrp="1"/>
          </p:cNvSpPr>
          <p:nvPr>
            <p:ph idx="1"/>
          </p:nvPr>
        </p:nvSpPr>
        <p:spPr>
          <a:xfrm>
            <a:off x="1565202" y="1659726"/>
            <a:ext cx="8485632" cy="4352364"/>
          </a:xfrm>
        </p:spPr>
        <p:txBody>
          <a:bodyPr>
            <a:normAutofit fontScale="77500" lnSpcReduction="20000"/>
          </a:bodyPr>
          <a:lstStyle/>
          <a:p>
            <a:r>
              <a:rPr lang="en-US" sz="4800" dirty="0"/>
              <a:t>IEPA Set New Rules for SRF Loan Program</a:t>
            </a:r>
          </a:p>
          <a:p>
            <a:r>
              <a:rPr lang="en-US" sz="4800" dirty="0"/>
              <a:t>Principal Forgiveness was Now 50% of eligible Project Costs or $1,000,000 – Whichever is Less</a:t>
            </a:r>
          </a:p>
          <a:p>
            <a:r>
              <a:rPr lang="en-US" sz="4800" dirty="0"/>
              <a:t>Renewed Rate Study</a:t>
            </a:r>
          </a:p>
          <a:p>
            <a:r>
              <a:rPr lang="en-US" sz="4800" dirty="0"/>
              <a:t> Project is Currently Under Construction with No Cuts</a:t>
            </a:r>
          </a:p>
          <a:p>
            <a:endParaRPr lang="en-US" sz="4800" dirty="0"/>
          </a:p>
        </p:txBody>
      </p:sp>
    </p:spTree>
    <p:extLst>
      <p:ext uri="{BB962C8B-B14F-4D97-AF65-F5344CB8AC3E}">
        <p14:creationId xmlns:p14="http://schemas.microsoft.com/office/powerpoint/2010/main" val="98981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sp>
        <p:nvSpPr>
          <p:cNvPr id="5" name="Text Placeholder 4">
            <a:extLst>
              <a:ext uri="{FF2B5EF4-FFF2-40B4-BE49-F238E27FC236}">
                <a16:creationId xmlns:a16="http://schemas.microsoft.com/office/drawing/2014/main" id="{3DF8EA53-53C7-1AA8-E0D2-B842F8657C95}"/>
              </a:ext>
            </a:extLst>
          </p:cNvPr>
          <p:cNvSpPr>
            <a:spLocks noGrp="1"/>
          </p:cNvSpPr>
          <p:nvPr>
            <p:ph type="body" idx="1"/>
          </p:nvPr>
        </p:nvSpPr>
        <p:spPr>
          <a:xfrm>
            <a:off x="1103312" y="2763520"/>
            <a:ext cx="8946541" cy="3484879"/>
          </a:xfrm>
        </p:spPr>
        <p:txBody>
          <a:bodyPr vert="horz" lIns="91440" tIns="45720" rIns="91440" bIns="45720" rtlCol="0">
            <a:normAutofit/>
          </a:bodyPr>
          <a:lstStyle/>
          <a:p>
            <a:pPr algn="ctr">
              <a:buFont typeface="Wingdings 3" charset="2"/>
              <a:buChar char=""/>
            </a:pPr>
            <a:r>
              <a:rPr lang="en-US" sz="6000" dirty="0">
                <a:solidFill>
                  <a:schemeClr val="tx1"/>
                </a:solidFill>
              </a:rPr>
              <a:t>So, what happens when things go wrong with a loan?</a:t>
            </a:r>
          </a:p>
        </p:txBody>
      </p:sp>
    </p:spTree>
    <p:extLst>
      <p:ext uri="{BB962C8B-B14F-4D97-AF65-F5344CB8AC3E}">
        <p14:creationId xmlns:p14="http://schemas.microsoft.com/office/powerpoint/2010/main" val="304812369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sp>
        <p:nvSpPr>
          <p:cNvPr id="5" name="Text Placeholder 4">
            <a:extLst>
              <a:ext uri="{FF2B5EF4-FFF2-40B4-BE49-F238E27FC236}">
                <a16:creationId xmlns:a16="http://schemas.microsoft.com/office/drawing/2014/main" id="{3DF8EA53-53C7-1AA8-E0D2-B842F8657C95}"/>
              </a:ext>
            </a:extLst>
          </p:cNvPr>
          <p:cNvSpPr>
            <a:spLocks noGrp="1"/>
          </p:cNvSpPr>
          <p:nvPr>
            <p:ph type="body" idx="1"/>
          </p:nvPr>
        </p:nvSpPr>
        <p:spPr>
          <a:xfrm>
            <a:off x="1103312" y="2763521"/>
            <a:ext cx="8946541" cy="2365454"/>
          </a:xfrm>
        </p:spPr>
        <p:txBody>
          <a:bodyPr vert="horz" lIns="91440" tIns="45720" rIns="91440" bIns="45720" rtlCol="0">
            <a:normAutofit/>
          </a:bodyPr>
          <a:lstStyle/>
          <a:p>
            <a:pPr algn="ctr">
              <a:buFont typeface="Wingdings 3" charset="2"/>
              <a:buChar char=""/>
            </a:pPr>
            <a:r>
              <a:rPr lang="en-US" sz="6000" dirty="0">
                <a:solidFill>
                  <a:schemeClr val="tx1"/>
                </a:solidFill>
              </a:rPr>
              <a:t>Brief Case Study of a Loan That Went Awry</a:t>
            </a:r>
          </a:p>
        </p:txBody>
      </p:sp>
    </p:spTree>
    <p:extLst>
      <p:ext uri="{BB962C8B-B14F-4D97-AF65-F5344CB8AC3E}">
        <p14:creationId xmlns:p14="http://schemas.microsoft.com/office/powerpoint/2010/main" val="23873183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3" name="Picture 2">
            <a:extLst>
              <a:ext uri="{FF2B5EF4-FFF2-40B4-BE49-F238E27FC236}">
                <a16:creationId xmlns:a16="http://schemas.microsoft.com/office/drawing/2014/main" id="{520108D8-F65E-948D-258E-6F3BFE7B9C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35891" y="30900"/>
            <a:ext cx="4341810" cy="6796200"/>
          </a:xfrm>
          <a:prstGeom prst="rect">
            <a:avLst/>
          </a:prstGeom>
        </p:spPr>
      </p:pic>
      <p:sp>
        <p:nvSpPr>
          <p:cNvPr id="11" name="TextBox 10">
            <a:extLst>
              <a:ext uri="{FF2B5EF4-FFF2-40B4-BE49-F238E27FC236}">
                <a16:creationId xmlns:a16="http://schemas.microsoft.com/office/drawing/2014/main" id="{4BAC2795-0750-D56B-C3CC-87572F224179}"/>
              </a:ext>
            </a:extLst>
          </p:cNvPr>
          <p:cNvSpPr txBox="1"/>
          <p:nvPr/>
        </p:nvSpPr>
        <p:spPr>
          <a:xfrm>
            <a:off x="558800" y="2580640"/>
            <a:ext cx="6634480" cy="3693319"/>
          </a:xfrm>
          <a:prstGeom prst="rect">
            <a:avLst/>
          </a:prstGeom>
          <a:noFill/>
        </p:spPr>
        <p:txBody>
          <a:bodyPr wrap="square" rtlCol="0">
            <a:spAutoFit/>
          </a:bodyPr>
          <a:lstStyle/>
          <a:p>
            <a:pPr marL="285750" indent="-285750">
              <a:buFont typeface="Wingdings" panose="05000000000000000000" pitchFamily="2" charset="2"/>
              <a:buChar char="Ø"/>
            </a:pPr>
            <a:r>
              <a:rPr lang="en-US" sz="5400" dirty="0" err="1"/>
              <a:t>Moecherville</a:t>
            </a:r>
            <a:r>
              <a:rPr lang="en-US" sz="5400" dirty="0"/>
              <a:t> Water District, NFP</a:t>
            </a:r>
          </a:p>
          <a:p>
            <a:pPr marL="285750" indent="-285750">
              <a:buFont typeface="Wingdings" panose="05000000000000000000" pitchFamily="2" charset="2"/>
              <a:buChar char="Ø"/>
            </a:pPr>
            <a:r>
              <a:rPr lang="en-US" sz="5400" dirty="0"/>
              <a:t>Receivership</a:t>
            </a:r>
          </a:p>
          <a:p>
            <a:pPr marL="285750" indent="-285750">
              <a:buFont typeface="Wingdings" panose="05000000000000000000" pitchFamily="2" charset="2"/>
              <a:buChar char="Ø"/>
            </a:pPr>
            <a:r>
              <a:rPr lang="en-US" sz="5400" dirty="0"/>
              <a:t>2010</a:t>
            </a:r>
          </a:p>
          <a:p>
            <a:endParaRPr lang="en-US" dirty="0"/>
          </a:p>
        </p:txBody>
      </p:sp>
    </p:spTree>
    <p:extLst>
      <p:ext uri="{BB962C8B-B14F-4D97-AF65-F5344CB8AC3E}">
        <p14:creationId xmlns:p14="http://schemas.microsoft.com/office/powerpoint/2010/main" val="281407578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sp>
        <p:nvSpPr>
          <p:cNvPr id="2" name="TextBox 1">
            <a:extLst>
              <a:ext uri="{FF2B5EF4-FFF2-40B4-BE49-F238E27FC236}">
                <a16:creationId xmlns:a16="http://schemas.microsoft.com/office/drawing/2014/main" id="{BCC9BB26-E2CB-1679-41FD-F0EF1630503E}"/>
              </a:ext>
            </a:extLst>
          </p:cNvPr>
          <p:cNvSpPr txBox="1"/>
          <p:nvPr/>
        </p:nvSpPr>
        <p:spPr>
          <a:xfrm>
            <a:off x="599440" y="2550008"/>
            <a:ext cx="10728960" cy="3693319"/>
          </a:xfrm>
          <a:prstGeom prst="rect">
            <a:avLst/>
          </a:prstGeom>
          <a:noFill/>
        </p:spPr>
        <p:txBody>
          <a:bodyPr wrap="square" rtlCol="0">
            <a:spAutoFit/>
          </a:bodyPr>
          <a:lstStyle/>
          <a:p>
            <a:pPr marL="285750" indent="-285750">
              <a:buFont typeface="Wingdings" panose="05000000000000000000" pitchFamily="2" charset="2"/>
              <a:buChar char="Ø"/>
            </a:pPr>
            <a:r>
              <a:rPr lang="en-US" sz="5400" dirty="0"/>
              <a:t>IRWA Contacted</a:t>
            </a:r>
          </a:p>
          <a:p>
            <a:pPr marL="285750" indent="-285750">
              <a:buFont typeface="Wingdings" panose="05000000000000000000" pitchFamily="2" charset="2"/>
              <a:buChar char="Ø"/>
            </a:pPr>
            <a:r>
              <a:rPr lang="en-US" sz="5400" dirty="0"/>
              <a:t>IRWA Appointed Receiver</a:t>
            </a:r>
          </a:p>
          <a:p>
            <a:pPr marL="285750" indent="-285750">
              <a:buFont typeface="Wingdings" panose="05000000000000000000" pitchFamily="2" charset="2"/>
              <a:buChar char="Ø"/>
            </a:pPr>
            <a:r>
              <a:rPr lang="en-US" sz="5400" dirty="0"/>
              <a:t>IRWA Assumed Control October 2010</a:t>
            </a:r>
          </a:p>
          <a:p>
            <a:endParaRPr lang="en-US" dirty="0"/>
          </a:p>
        </p:txBody>
      </p:sp>
    </p:spTree>
    <p:extLst>
      <p:ext uri="{BB962C8B-B14F-4D97-AF65-F5344CB8AC3E}">
        <p14:creationId xmlns:p14="http://schemas.microsoft.com/office/powerpoint/2010/main" val="261725786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sp>
        <p:nvSpPr>
          <p:cNvPr id="2" name="TextBox 1">
            <a:extLst>
              <a:ext uri="{FF2B5EF4-FFF2-40B4-BE49-F238E27FC236}">
                <a16:creationId xmlns:a16="http://schemas.microsoft.com/office/drawing/2014/main" id="{BCC9BB26-E2CB-1679-41FD-F0EF1630503E}"/>
              </a:ext>
            </a:extLst>
          </p:cNvPr>
          <p:cNvSpPr txBox="1"/>
          <p:nvPr/>
        </p:nvSpPr>
        <p:spPr>
          <a:xfrm>
            <a:off x="843280" y="2260775"/>
            <a:ext cx="10728960" cy="4524315"/>
          </a:xfrm>
          <a:prstGeom prst="rect">
            <a:avLst/>
          </a:prstGeom>
          <a:noFill/>
        </p:spPr>
        <p:txBody>
          <a:bodyPr wrap="square" rtlCol="0">
            <a:spAutoFit/>
          </a:bodyPr>
          <a:lstStyle/>
          <a:p>
            <a:pPr marL="285750" indent="-285750">
              <a:buFont typeface="Wingdings" panose="05000000000000000000" pitchFamily="2" charset="2"/>
              <a:buChar char="Ø"/>
            </a:pPr>
            <a:r>
              <a:rPr lang="en-US" sz="5400" dirty="0"/>
              <a:t>MWD Had Received Approximately $5,000,000 in Loans &amp; Grants</a:t>
            </a:r>
          </a:p>
          <a:p>
            <a:pPr marL="285750" indent="-285750">
              <a:buFont typeface="Wingdings" panose="05000000000000000000" pitchFamily="2" charset="2"/>
              <a:buChar char="Ø"/>
            </a:pPr>
            <a:r>
              <a:rPr lang="en-US" sz="5400" dirty="0"/>
              <a:t>5 Years – No Payments</a:t>
            </a:r>
          </a:p>
          <a:p>
            <a:pPr marL="285750" indent="-285750">
              <a:buFont typeface="Wingdings" panose="05000000000000000000" pitchFamily="2" charset="2"/>
              <a:buChar char="Ø"/>
            </a:pPr>
            <a:r>
              <a:rPr lang="en-US" sz="5400" dirty="0"/>
              <a:t>Why?</a:t>
            </a:r>
          </a:p>
          <a:p>
            <a:endParaRPr lang="en-US" dirty="0"/>
          </a:p>
        </p:txBody>
      </p:sp>
    </p:spTree>
    <p:extLst>
      <p:ext uri="{BB962C8B-B14F-4D97-AF65-F5344CB8AC3E}">
        <p14:creationId xmlns:p14="http://schemas.microsoft.com/office/powerpoint/2010/main" val="300509857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pic>
        <p:nvPicPr>
          <p:cNvPr id="5" name="Picture 4">
            <a:extLst>
              <a:ext uri="{FF2B5EF4-FFF2-40B4-BE49-F238E27FC236}">
                <a16:creationId xmlns:a16="http://schemas.microsoft.com/office/drawing/2014/main" id="{2800C308-BD41-B1E5-EB48-ED353D46AE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128168">
            <a:off x="1519377" y="2965767"/>
            <a:ext cx="3429000" cy="1389888"/>
          </a:xfrm>
          <a:prstGeom prst="rect">
            <a:avLst/>
          </a:prstGeom>
        </p:spPr>
      </p:pic>
      <p:pic>
        <p:nvPicPr>
          <p:cNvPr id="17" name="Picture 16">
            <a:extLst>
              <a:ext uri="{FF2B5EF4-FFF2-40B4-BE49-F238E27FC236}">
                <a16:creationId xmlns:a16="http://schemas.microsoft.com/office/drawing/2014/main" id="{AC3314A6-1CED-A047-25AC-8F46372D29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221092">
            <a:off x="2372363" y="4913555"/>
            <a:ext cx="3429000" cy="1394460"/>
          </a:xfrm>
          <a:prstGeom prst="rect">
            <a:avLst/>
          </a:prstGeom>
        </p:spPr>
      </p:pic>
      <p:pic>
        <p:nvPicPr>
          <p:cNvPr id="21" name="Picture 20">
            <a:extLst>
              <a:ext uri="{FF2B5EF4-FFF2-40B4-BE49-F238E27FC236}">
                <a16:creationId xmlns:a16="http://schemas.microsoft.com/office/drawing/2014/main" id="{C186FDBC-302D-8843-0794-E56491073D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979703">
            <a:off x="7005439" y="4813725"/>
            <a:ext cx="3429000" cy="1380744"/>
          </a:xfrm>
          <a:prstGeom prst="rect">
            <a:avLst/>
          </a:prstGeom>
        </p:spPr>
      </p:pic>
      <p:pic>
        <p:nvPicPr>
          <p:cNvPr id="25" name="Picture 24">
            <a:extLst>
              <a:ext uri="{FF2B5EF4-FFF2-40B4-BE49-F238E27FC236}">
                <a16:creationId xmlns:a16="http://schemas.microsoft.com/office/drawing/2014/main" id="{B5305F59-028F-219E-6968-1617CCE2922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244344">
            <a:off x="7624141" y="2951126"/>
            <a:ext cx="3429000" cy="1385316"/>
          </a:xfrm>
          <a:prstGeom prst="rect">
            <a:avLst/>
          </a:prstGeom>
        </p:spPr>
      </p:pic>
    </p:spTree>
    <p:extLst>
      <p:ext uri="{BB962C8B-B14F-4D97-AF65-F5344CB8AC3E}">
        <p14:creationId xmlns:p14="http://schemas.microsoft.com/office/powerpoint/2010/main" val="289381760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sp>
        <p:nvSpPr>
          <p:cNvPr id="2" name="TextBox 1">
            <a:extLst>
              <a:ext uri="{FF2B5EF4-FFF2-40B4-BE49-F238E27FC236}">
                <a16:creationId xmlns:a16="http://schemas.microsoft.com/office/drawing/2014/main" id="{A6F02C49-8B21-056B-6595-6F22412F9263}"/>
              </a:ext>
            </a:extLst>
          </p:cNvPr>
          <p:cNvSpPr txBox="1"/>
          <p:nvPr/>
        </p:nvSpPr>
        <p:spPr>
          <a:xfrm>
            <a:off x="3081047" y="2428041"/>
            <a:ext cx="4992052" cy="1107996"/>
          </a:xfrm>
          <a:prstGeom prst="rect">
            <a:avLst/>
          </a:prstGeom>
          <a:noFill/>
        </p:spPr>
        <p:txBody>
          <a:bodyPr wrap="square" rtlCol="0">
            <a:spAutoFit/>
          </a:bodyPr>
          <a:lstStyle/>
          <a:p>
            <a:pPr algn="ctr"/>
            <a:r>
              <a:rPr lang="en-US" sz="6600" dirty="0"/>
              <a:t>NOT SO!</a:t>
            </a:r>
          </a:p>
        </p:txBody>
      </p:sp>
      <p:pic>
        <p:nvPicPr>
          <p:cNvPr id="6" name="Picture 5">
            <a:extLst>
              <a:ext uri="{FF2B5EF4-FFF2-40B4-BE49-F238E27FC236}">
                <a16:creationId xmlns:a16="http://schemas.microsoft.com/office/drawing/2014/main" id="{6979EE76-114F-6BE0-73B7-3308568C1BF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608747" y="3520461"/>
            <a:ext cx="4037011" cy="3280071"/>
          </a:xfrm>
          <a:prstGeom prst="rect">
            <a:avLst/>
          </a:prstGeom>
        </p:spPr>
      </p:pic>
    </p:spTree>
    <p:extLst>
      <p:ext uri="{BB962C8B-B14F-4D97-AF65-F5344CB8AC3E}">
        <p14:creationId xmlns:p14="http://schemas.microsoft.com/office/powerpoint/2010/main" val="98537505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sp>
        <p:nvSpPr>
          <p:cNvPr id="3" name="TextBox 2">
            <a:extLst>
              <a:ext uri="{FF2B5EF4-FFF2-40B4-BE49-F238E27FC236}">
                <a16:creationId xmlns:a16="http://schemas.microsoft.com/office/drawing/2014/main" id="{408EE8F9-66C2-2E17-3920-ACC3F01276B9}"/>
              </a:ext>
            </a:extLst>
          </p:cNvPr>
          <p:cNvSpPr txBox="1"/>
          <p:nvPr/>
        </p:nvSpPr>
        <p:spPr>
          <a:xfrm>
            <a:off x="761206" y="2711963"/>
            <a:ext cx="10728960" cy="3693319"/>
          </a:xfrm>
          <a:prstGeom prst="rect">
            <a:avLst/>
          </a:prstGeom>
          <a:noFill/>
        </p:spPr>
        <p:txBody>
          <a:bodyPr wrap="square" rtlCol="0">
            <a:spAutoFit/>
          </a:bodyPr>
          <a:lstStyle/>
          <a:p>
            <a:pPr marL="285750" indent="-285750">
              <a:buFont typeface="Wingdings" panose="05000000000000000000" pitchFamily="2" charset="2"/>
              <a:buChar char="Ø"/>
            </a:pPr>
            <a:r>
              <a:rPr lang="en-US" sz="5400" dirty="0"/>
              <a:t>Cash Deposits From Payments</a:t>
            </a:r>
          </a:p>
          <a:p>
            <a:pPr marL="285750" indent="-285750">
              <a:buFont typeface="Wingdings" panose="05000000000000000000" pitchFamily="2" charset="2"/>
              <a:buChar char="Ø"/>
            </a:pPr>
            <a:r>
              <a:rPr lang="en-US" sz="5400" dirty="0"/>
              <a:t>Declined Significantly</a:t>
            </a:r>
          </a:p>
          <a:p>
            <a:pPr marL="285750" indent="-285750">
              <a:buFont typeface="Wingdings" panose="05000000000000000000" pitchFamily="2" charset="2"/>
              <a:buChar char="Ø"/>
            </a:pPr>
            <a:r>
              <a:rPr lang="en-US" sz="5400" dirty="0"/>
              <a:t>Records Show Cash Payments</a:t>
            </a:r>
          </a:p>
          <a:p>
            <a:endParaRPr lang="en-US" dirty="0"/>
          </a:p>
        </p:txBody>
      </p:sp>
    </p:spTree>
    <p:extLst>
      <p:ext uri="{BB962C8B-B14F-4D97-AF65-F5344CB8AC3E}">
        <p14:creationId xmlns:p14="http://schemas.microsoft.com/office/powerpoint/2010/main" val="416729697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489872" y="215581"/>
            <a:ext cx="8947522" cy="1833444"/>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sp>
        <p:nvSpPr>
          <p:cNvPr id="3" name="TextBox 2">
            <a:extLst>
              <a:ext uri="{FF2B5EF4-FFF2-40B4-BE49-F238E27FC236}">
                <a16:creationId xmlns:a16="http://schemas.microsoft.com/office/drawing/2014/main" id="{408EE8F9-66C2-2E17-3920-ACC3F01276B9}"/>
              </a:ext>
            </a:extLst>
          </p:cNvPr>
          <p:cNvSpPr txBox="1"/>
          <p:nvPr/>
        </p:nvSpPr>
        <p:spPr>
          <a:xfrm>
            <a:off x="956965" y="2046739"/>
            <a:ext cx="10728960" cy="4801314"/>
          </a:xfrm>
          <a:prstGeom prst="rect">
            <a:avLst/>
          </a:prstGeom>
          <a:noFill/>
        </p:spPr>
        <p:txBody>
          <a:bodyPr wrap="square" rtlCol="0">
            <a:spAutoFit/>
          </a:bodyPr>
          <a:lstStyle/>
          <a:p>
            <a:pPr marL="742950" lvl="1" indent="-285750">
              <a:buFont typeface="Wingdings" panose="05000000000000000000" pitchFamily="2" charset="2"/>
              <a:buChar char="Ø"/>
            </a:pPr>
            <a:r>
              <a:rPr lang="en-US" sz="4800" dirty="0"/>
              <a:t>Staffing</a:t>
            </a:r>
          </a:p>
          <a:p>
            <a:pPr marL="1600200" lvl="2" indent="-685800">
              <a:buFont typeface="Wingdings" panose="05000000000000000000" pitchFamily="2" charset="2"/>
              <a:buChar char="ü"/>
            </a:pPr>
            <a:r>
              <a:rPr lang="en-US" sz="4800" dirty="0"/>
              <a:t>Board President</a:t>
            </a:r>
          </a:p>
          <a:p>
            <a:pPr marL="1600200" lvl="2" indent="-685800">
              <a:buFont typeface="Wingdings" panose="05000000000000000000" pitchFamily="2" charset="2"/>
              <a:buChar char="ü"/>
            </a:pPr>
            <a:r>
              <a:rPr lang="en-US" sz="4800" dirty="0"/>
              <a:t>Office Manager</a:t>
            </a:r>
          </a:p>
          <a:p>
            <a:pPr marL="1600200" lvl="2" indent="-685800">
              <a:buFont typeface="Wingdings" panose="05000000000000000000" pitchFamily="2" charset="2"/>
              <a:buChar char="ü"/>
            </a:pPr>
            <a:r>
              <a:rPr lang="en-US" sz="4800" dirty="0"/>
              <a:t>Assistant Office Manager</a:t>
            </a:r>
          </a:p>
          <a:p>
            <a:pPr marL="1600200" lvl="2" indent="-685800">
              <a:buFont typeface="Wingdings" panose="05000000000000000000" pitchFamily="2" charset="2"/>
              <a:buChar char="ü"/>
            </a:pPr>
            <a:r>
              <a:rPr lang="en-US" sz="4800" dirty="0"/>
              <a:t>Contract Operator</a:t>
            </a:r>
          </a:p>
          <a:p>
            <a:pPr marL="285750" indent="-285750">
              <a:buFont typeface="Wingdings" panose="05000000000000000000" pitchFamily="2" charset="2"/>
              <a:buChar char="Ø"/>
            </a:pPr>
            <a:r>
              <a:rPr lang="en-US" sz="4800" dirty="0"/>
              <a:t>Full Health, Dental, Vision</a:t>
            </a:r>
          </a:p>
          <a:p>
            <a:endParaRPr lang="en-US" dirty="0"/>
          </a:p>
        </p:txBody>
      </p:sp>
    </p:spTree>
    <p:extLst>
      <p:ext uri="{BB962C8B-B14F-4D97-AF65-F5344CB8AC3E}">
        <p14:creationId xmlns:p14="http://schemas.microsoft.com/office/powerpoint/2010/main" val="10449554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DA2-3974-98C0-1736-1D602F1D868B}"/>
              </a:ext>
            </a:extLst>
          </p:cNvPr>
          <p:cNvSpPr>
            <a:spLocks noGrp="1"/>
          </p:cNvSpPr>
          <p:nvPr>
            <p:ph type="title"/>
          </p:nvPr>
        </p:nvSpPr>
        <p:spPr/>
        <p:txBody>
          <a:bodyPr/>
          <a:lstStyle/>
          <a:p>
            <a:pPr algn="ctr"/>
            <a:r>
              <a:rPr lang="en-US" dirty="0"/>
              <a:t>Original Project</a:t>
            </a:r>
          </a:p>
        </p:txBody>
      </p:sp>
      <p:sp>
        <p:nvSpPr>
          <p:cNvPr id="3" name="Content Placeholder 2">
            <a:extLst>
              <a:ext uri="{FF2B5EF4-FFF2-40B4-BE49-F238E27FC236}">
                <a16:creationId xmlns:a16="http://schemas.microsoft.com/office/drawing/2014/main" id="{2CF2F4A7-86F7-AD72-FC15-902C0DC4DB6A}"/>
              </a:ext>
            </a:extLst>
          </p:cNvPr>
          <p:cNvSpPr>
            <a:spLocks noGrp="1"/>
          </p:cNvSpPr>
          <p:nvPr>
            <p:ph idx="1"/>
          </p:nvPr>
        </p:nvSpPr>
        <p:spPr>
          <a:xfrm>
            <a:off x="1103312" y="2052919"/>
            <a:ext cx="8946541" cy="2765970"/>
          </a:xfrm>
        </p:spPr>
        <p:txBody>
          <a:bodyPr>
            <a:normAutofit/>
          </a:bodyPr>
          <a:lstStyle/>
          <a:p>
            <a:r>
              <a:rPr lang="en-US" sz="4800" dirty="0"/>
              <a:t>Replace Meters</a:t>
            </a:r>
          </a:p>
          <a:p>
            <a:r>
              <a:rPr lang="en-US" sz="4800" dirty="0"/>
              <a:t> Replace Automated Meter Reading Technology</a:t>
            </a:r>
          </a:p>
        </p:txBody>
      </p:sp>
    </p:spTree>
    <p:extLst>
      <p:ext uri="{BB962C8B-B14F-4D97-AF65-F5344CB8AC3E}">
        <p14:creationId xmlns:p14="http://schemas.microsoft.com/office/powerpoint/2010/main" val="5423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489872" y="215581"/>
            <a:ext cx="8947522" cy="1833444"/>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sp>
        <p:nvSpPr>
          <p:cNvPr id="3" name="TextBox 2">
            <a:extLst>
              <a:ext uri="{FF2B5EF4-FFF2-40B4-BE49-F238E27FC236}">
                <a16:creationId xmlns:a16="http://schemas.microsoft.com/office/drawing/2014/main" id="{408EE8F9-66C2-2E17-3920-ACC3F01276B9}"/>
              </a:ext>
            </a:extLst>
          </p:cNvPr>
          <p:cNvSpPr txBox="1"/>
          <p:nvPr/>
        </p:nvSpPr>
        <p:spPr>
          <a:xfrm>
            <a:off x="1231285" y="2741607"/>
            <a:ext cx="10728960" cy="3693319"/>
          </a:xfrm>
          <a:prstGeom prst="rect">
            <a:avLst/>
          </a:prstGeom>
          <a:noFill/>
        </p:spPr>
        <p:txBody>
          <a:bodyPr wrap="square" rtlCol="0">
            <a:spAutoFit/>
          </a:bodyPr>
          <a:lstStyle/>
          <a:p>
            <a:pPr marL="742950" lvl="1" indent="-285750">
              <a:buFont typeface="Wingdings" panose="05000000000000000000" pitchFamily="2" charset="2"/>
              <a:buChar char="Ø"/>
            </a:pPr>
            <a:r>
              <a:rPr lang="en-US" sz="5400" dirty="0"/>
              <a:t>So, What Happens to a System That is Deemed Insolvent and Foreclosed Upon?</a:t>
            </a:r>
          </a:p>
          <a:p>
            <a:endParaRPr lang="en-US" dirty="0"/>
          </a:p>
        </p:txBody>
      </p:sp>
    </p:spTree>
    <p:extLst>
      <p:ext uri="{BB962C8B-B14F-4D97-AF65-F5344CB8AC3E}">
        <p14:creationId xmlns:p14="http://schemas.microsoft.com/office/powerpoint/2010/main" val="39476413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489872" y="215581"/>
            <a:ext cx="8947522" cy="1833444"/>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pic>
        <p:nvPicPr>
          <p:cNvPr id="2" name="Picture 1">
            <a:extLst>
              <a:ext uri="{FF2B5EF4-FFF2-40B4-BE49-F238E27FC236}">
                <a16:creationId xmlns:a16="http://schemas.microsoft.com/office/drawing/2014/main" id="{F4434F3D-9988-0C05-C46D-32F2AE645C3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399"/>
          <a:stretch/>
        </p:blipFill>
        <p:spPr>
          <a:xfrm>
            <a:off x="4193545" y="2433341"/>
            <a:ext cx="4607560" cy="3697609"/>
          </a:xfrm>
          <a:prstGeom prst="rect">
            <a:avLst/>
          </a:prstGeom>
        </p:spPr>
      </p:pic>
    </p:spTree>
    <p:extLst>
      <p:ext uri="{BB962C8B-B14F-4D97-AF65-F5344CB8AC3E}">
        <p14:creationId xmlns:p14="http://schemas.microsoft.com/office/powerpoint/2010/main" val="331559780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489872" y="215581"/>
            <a:ext cx="8947522" cy="1833444"/>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sp>
        <p:nvSpPr>
          <p:cNvPr id="3" name="TextBox 2">
            <a:extLst>
              <a:ext uri="{FF2B5EF4-FFF2-40B4-BE49-F238E27FC236}">
                <a16:creationId xmlns:a16="http://schemas.microsoft.com/office/drawing/2014/main" id="{969EBA24-D479-E3B9-8AD9-D6BFB0B916EA}"/>
              </a:ext>
            </a:extLst>
          </p:cNvPr>
          <p:cNvSpPr txBox="1"/>
          <p:nvPr/>
        </p:nvSpPr>
        <p:spPr>
          <a:xfrm>
            <a:off x="1522412" y="2892347"/>
            <a:ext cx="9507910" cy="2585323"/>
          </a:xfrm>
          <a:prstGeom prst="rect">
            <a:avLst/>
          </a:prstGeom>
          <a:noFill/>
        </p:spPr>
        <p:txBody>
          <a:bodyPr wrap="square" rtlCol="0">
            <a:spAutoFit/>
          </a:bodyPr>
          <a:lstStyle/>
          <a:p>
            <a:pPr algn="ctr"/>
            <a:r>
              <a:rPr lang="en-US" sz="5400" dirty="0"/>
              <a:t>Inquiring Minds Might be Asking – “What Happened to the Board President?”</a:t>
            </a:r>
          </a:p>
        </p:txBody>
      </p:sp>
    </p:spTree>
    <p:extLst>
      <p:ext uri="{BB962C8B-B14F-4D97-AF65-F5344CB8AC3E}">
        <p14:creationId xmlns:p14="http://schemas.microsoft.com/office/powerpoint/2010/main" val="103625993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8F8C4B2E-CA51-5C4F-8076-1D66CB8B68E8}"/>
              </a:ext>
            </a:extLst>
          </p:cNvPr>
          <p:cNvSpPr>
            <a:spLocks noGrp="1"/>
          </p:cNvSpPr>
          <p:nvPr>
            <p:ph type="title"/>
          </p:nvPr>
        </p:nvSpPr>
        <p:spPr>
          <a:xfrm>
            <a:off x="1489872" y="215581"/>
            <a:ext cx="8947522" cy="1833444"/>
          </a:xfrm>
        </p:spPr>
        <p:txBody>
          <a:bodyPr vert="horz" lIns="91440" tIns="45720" rIns="91440" bIns="45720" rtlCol="0" anchor="ctr">
            <a:normAutofit/>
          </a:bodyPr>
          <a:lstStyle/>
          <a:p>
            <a:pPr algn="ctr"/>
            <a:r>
              <a:rPr lang="en-US" sz="6000" b="1" i="0" kern="1200" dirty="0">
                <a:solidFill>
                  <a:srgbClr val="FFFFFF"/>
                </a:solidFill>
                <a:latin typeface="+mj-lt"/>
                <a:ea typeface="+mj-ea"/>
                <a:cs typeface="+mj-cs"/>
              </a:rPr>
              <a:t>Things Gone Wrong</a:t>
            </a:r>
          </a:p>
        </p:txBody>
      </p:sp>
      <p:sp>
        <p:nvSpPr>
          <p:cNvPr id="3" name="TextBox 2">
            <a:extLst>
              <a:ext uri="{FF2B5EF4-FFF2-40B4-BE49-F238E27FC236}">
                <a16:creationId xmlns:a16="http://schemas.microsoft.com/office/drawing/2014/main" id="{969EBA24-D479-E3B9-8AD9-D6BFB0B916EA}"/>
              </a:ext>
            </a:extLst>
          </p:cNvPr>
          <p:cNvSpPr txBox="1"/>
          <p:nvPr/>
        </p:nvSpPr>
        <p:spPr>
          <a:xfrm>
            <a:off x="598483" y="3541600"/>
            <a:ext cx="4037012" cy="1200329"/>
          </a:xfrm>
          <a:prstGeom prst="rect">
            <a:avLst/>
          </a:prstGeom>
          <a:noFill/>
        </p:spPr>
        <p:txBody>
          <a:bodyPr wrap="square" rtlCol="0">
            <a:spAutoFit/>
          </a:bodyPr>
          <a:lstStyle/>
          <a:p>
            <a:pPr algn="ctr"/>
            <a:r>
              <a:rPr lang="en-US" sz="7200" b="1" dirty="0"/>
              <a:t>Guilty!</a:t>
            </a:r>
          </a:p>
        </p:txBody>
      </p:sp>
      <p:pic>
        <p:nvPicPr>
          <p:cNvPr id="2" name="Picture 1">
            <a:extLst>
              <a:ext uri="{FF2B5EF4-FFF2-40B4-BE49-F238E27FC236}">
                <a16:creationId xmlns:a16="http://schemas.microsoft.com/office/drawing/2014/main" id="{DA62B280-0400-19A5-C523-EA4CA816C445}"/>
              </a:ext>
            </a:extLst>
          </p:cNvPr>
          <p:cNvPicPr>
            <a:picLocks noChangeAspect="1"/>
          </p:cNvPicPr>
          <p:nvPr/>
        </p:nvPicPr>
        <p:blipFill>
          <a:blip r:embed="rId7"/>
          <a:stretch>
            <a:fillRect/>
          </a:stretch>
        </p:blipFill>
        <p:spPr>
          <a:xfrm>
            <a:off x="5131589" y="2741607"/>
            <a:ext cx="6074883" cy="3657542"/>
          </a:xfrm>
          <a:prstGeom prst="rect">
            <a:avLst/>
          </a:prstGeom>
        </p:spPr>
      </p:pic>
    </p:spTree>
    <p:extLst>
      <p:ext uri="{BB962C8B-B14F-4D97-AF65-F5344CB8AC3E}">
        <p14:creationId xmlns:p14="http://schemas.microsoft.com/office/powerpoint/2010/main" val="11772144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DA2-3974-98C0-1736-1D602F1D868B}"/>
              </a:ext>
            </a:extLst>
          </p:cNvPr>
          <p:cNvSpPr>
            <a:spLocks noGrp="1"/>
          </p:cNvSpPr>
          <p:nvPr>
            <p:ph type="title"/>
          </p:nvPr>
        </p:nvSpPr>
        <p:spPr/>
        <p:txBody>
          <a:bodyPr/>
          <a:lstStyle/>
          <a:p>
            <a:pPr algn="ctr"/>
            <a:r>
              <a:rPr lang="en-US" dirty="0"/>
              <a:t>Original Project</a:t>
            </a:r>
          </a:p>
        </p:txBody>
      </p:sp>
      <p:sp>
        <p:nvSpPr>
          <p:cNvPr id="3" name="Content Placeholder 2">
            <a:extLst>
              <a:ext uri="{FF2B5EF4-FFF2-40B4-BE49-F238E27FC236}">
                <a16:creationId xmlns:a16="http://schemas.microsoft.com/office/drawing/2014/main" id="{2CF2F4A7-86F7-AD72-FC15-902C0DC4DB6A}"/>
              </a:ext>
            </a:extLst>
          </p:cNvPr>
          <p:cNvSpPr>
            <a:spLocks noGrp="1"/>
          </p:cNvSpPr>
          <p:nvPr>
            <p:ph idx="1"/>
          </p:nvPr>
        </p:nvSpPr>
        <p:spPr>
          <a:xfrm>
            <a:off x="1103312" y="2052919"/>
            <a:ext cx="8946541" cy="2765970"/>
          </a:xfrm>
        </p:spPr>
        <p:txBody>
          <a:bodyPr>
            <a:normAutofit/>
          </a:bodyPr>
          <a:lstStyle/>
          <a:p>
            <a:r>
              <a:rPr lang="en-US" sz="4800" dirty="0"/>
              <a:t>Estimated Cost - $360,000</a:t>
            </a:r>
          </a:p>
          <a:p>
            <a:r>
              <a:rPr lang="en-US" sz="4800" dirty="0"/>
              <a:t> Funds on Hand - $100,000</a:t>
            </a:r>
          </a:p>
          <a:p>
            <a:r>
              <a:rPr lang="en-US" sz="4800" dirty="0"/>
              <a:t>Shortfall - $260,000</a:t>
            </a:r>
          </a:p>
        </p:txBody>
      </p:sp>
    </p:spTree>
    <p:extLst>
      <p:ext uri="{BB962C8B-B14F-4D97-AF65-F5344CB8AC3E}">
        <p14:creationId xmlns:p14="http://schemas.microsoft.com/office/powerpoint/2010/main" val="416160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DA2-3974-98C0-1736-1D602F1D868B}"/>
              </a:ext>
            </a:extLst>
          </p:cNvPr>
          <p:cNvSpPr>
            <a:spLocks noGrp="1"/>
          </p:cNvSpPr>
          <p:nvPr>
            <p:ph type="title"/>
          </p:nvPr>
        </p:nvSpPr>
        <p:spPr/>
        <p:txBody>
          <a:bodyPr/>
          <a:lstStyle/>
          <a:p>
            <a:pPr algn="ctr"/>
            <a:r>
              <a:rPr lang="en-US" dirty="0"/>
              <a:t>Game Changer #1</a:t>
            </a:r>
          </a:p>
        </p:txBody>
      </p:sp>
      <p:sp>
        <p:nvSpPr>
          <p:cNvPr id="3" name="Content Placeholder 2">
            <a:extLst>
              <a:ext uri="{FF2B5EF4-FFF2-40B4-BE49-F238E27FC236}">
                <a16:creationId xmlns:a16="http://schemas.microsoft.com/office/drawing/2014/main" id="{2CF2F4A7-86F7-AD72-FC15-902C0DC4DB6A}"/>
              </a:ext>
            </a:extLst>
          </p:cNvPr>
          <p:cNvSpPr>
            <a:spLocks noGrp="1"/>
          </p:cNvSpPr>
          <p:nvPr>
            <p:ph idx="1"/>
          </p:nvPr>
        </p:nvSpPr>
        <p:spPr>
          <a:xfrm>
            <a:off x="1664208" y="2052918"/>
            <a:ext cx="8485632" cy="3936402"/>
          </a:xfrm>
        </p:spPr>
        <p:txBody>
          <a:bodyPr>
            <a:normAutofit lnSpcReduction="10000"/>
          </a:bodyPr>
          <a:lstStyle/>
          <a:p>
            <a:r>
              <a:rPr lang="en-US" sz="4800" dirty="0"/>
              <a:t>IEPA Began Offering Principal Forgiveness</a:t>
            </a:r>
          </a:p>
          <a:p>
            <a:r>
              <a:rPr lang="en-US" sz="4800" dirty="0"/>
              <a:t> City Hit the Pause Button</a:t>
            </a:r>
          </a:p>
          <a:p>
            <a:r>
              <a:rPr lang="en-US" sz="4800" dirty="0"/>
              <a:t>Held Study Session to Identify Upcoming Needs</a:t>
            </a:r>
          </a:p>
        </p:txBody>
      </p:sp>
    </p:spTree>
    <p:extLst>
      <p:ext uri="{BB962C8B-B14F-4D97-AF65-F5344CB8AC3E}">
        <p14:creationId xmlns:p14="http://schemas.microsoft.com/office/powerpoint/2010/main" val="181228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DA2-3974-98C0-1736-1D602F1D868B}"/>
              </a:ext>
            </a:extLst>
          </p:cNvPr>
          <p:cNvSpPr>
            <a:spLocks noGrp="1"/>
          </p:cNvSpPr>
          <p:nvPr>
            <p:ph type="title"/>
          </p:nvPr>
        </p:nvSpPr>
        <p:spPr/>
        <p:txBody>
          <a:bodyPr/>
          <a:lstStyle/>
          <a:p>
            <a:pPr algn="ctr"/>
            <a:r>
              <a:rPr lang="en-US" dirty="0"/>
              <a:t>Updated Project</a:t>
            </a:r>
          </a:p>
        </p:txBody>
      </p:sp>
      <p:sp>
        <p:nvSpPr>
          <p:cNvPr id="3" name="Content Placeholder 2">
            <a:extLst>
              <a:ext uri="{FF2B5EF4-FFF2-40B4-BE49-F238E27FC236}">
                <a16:creationId xmlns:a16="http://schemas.microsoft.com/office/drawing/2014/main" id="{2CF2F4A7-86F7-AD72-FC15-902C0DC4DB6A}"/>
              </a:ext>
            </a:extLst>
          </p:cNvPr>
          <p:cNvSpPr>
            <a:spLocks noGrp="1"/>
          </p:cNvSpPr>
          <p:nvPr>
            <p:ph idx="1"/>
          </p:nvPr>
        </p:nvSpPr>
        <p:spPr>
          <a:xfrm>
            <a:off x="1664208" y="2052918"/>
            <a:ext cx="8485632" cy="4229010"/>
          </a:xfrm>
        </p:spPr>
        <p:txBody>
          <a:bodyPr>
            <a:normAutofit fontScale="92500" lnSpcReduction="10000"/>
          </a:bodyPr>
          <a:lstStyle/>
          <a:p>
            <a:r>
              <a:rPr lang="en-US" sz="4800" dirty="0"/>
              <a:t>Replace Meters and Meter Reading System</a:t>
            </a:r>
          </a:p>
          <a:p>
            <a:r>
              <a:rPr lang="en-US" sz="4800" dirty="0"/>
              <a:t> Replace Approximately 2.5 Miles of 60-year-old Well Line</a:t>
            </a:r>
          </a:p>
          <a:p>
            <a:r>
              <a:rPr lang="en-US" sz="4800" dirty="0"/>
              <a:t>Replace Control Structure at Well Field</a:t>
            </a:r>
          </a:p>
        </p:txBody>
      </p:sp>
    </p:spTree>
    <p:extLst>
      <p:ext uri="{BB962C8B-B14F-4D97-AF65-F5344CB8AC3E}">
        <p14:creationId xmlns:p14="http://schemas.microsoft.com/office/powerpoint/2010/main" val="20247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DA2-3974-98C0-1736-1D602F1D868B}"/>
              </a:ext>
            </a:extLst>
          </p:cNvPr>
          <p:cNvSpPr>
            <a:spLocks noGrp="1"/>
          </p:cNvSpPr>
          <p:nvPr>
            <p:ph type="title"/>
          </p:nvPr>
        </p:nvSpPr>
        <p:spPr/>
        <p:txBody>
          <a:bodyPr/>
          <a:lstStyle/>
          <a:p>
            <a:pPr algn="ctr"/>
            <a:r>
              <a:rPr lang="en-US" dirty="0"/>
              <a:t>Updated Project</a:t>
            </a:r>
          </a:p>
        </p:txBody>
      </p:sp>
      <p:sp>
        <p:nvSpPr>
          <p:cNvPr id="3" name="Content Placeholder 2">
            <a:extLst>
              <a:ext uri="{FF2B5EF4-FFF2-40B4-BE49-F238E27FC236}">
                <a16:creationId xmlns:a16="http://schemas.microsoft.com/office/drawing/2014/main" id="{2CF2F4A7-86F7-AD72-FC15-902C0DC4DB6A}"/>
              </a:ext>
            </a:extLst>
          </p:cNvPr>
          <p:cNvSpPr>
            <a:spLocks noGrp="1"/>
          </p:cNvSpPr>
          <p:nvPr>
            <p:ph idx="1"/>
          </p:nvPr>
        </p:nvSpPr>
        <p:spPr>
          <a:xfrm>
            <a:off x="1565202" y="1787742"/>
            <a:ext cx="8485632" cy="4421034"/>
          </a:xfrm>
        </p:spPr>
        <p:txBody>
          <a:bodyPr>
            <a:normAutofit fontScale="92500"/>
          </a:bodyPr>
          <a:lstStyle/>
          <a:p>
            <a:r>
              <a:rPr lang="en-US" sz="4800" dirty="0"/>
              <a:t>Replace One Block of Undersized Distribution Main</a:t>
            </a:r>
          </a:p>
          <a:p>
            <a:r>
              <a:rPr lang="en-US" sz="4800" dirty="0"/>
              <a:t> Replace Two Aged Aerators with One Larger Aerator</a:t>
            </a:r>
          </a:p>
          <a:p>
            <a:r>
              <a:rPr lang="en-US" sz="4800" dirty="0"/>
              <a:t>Install New Backup Generator at Well Field</a:t>
            </a:r>
          </a:p>
        </p:txBody>
      </p:sp>
    </p:spTree>
    <p:extLst>
      <p:ext uri="{BB962C8B-B14F-4D97-AF65-F5344CB8AC3E}">
        <p14:creationId xmlns:p14="http://schemas.microsoft.com/office/powerpoint/2010/main" val="402403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DA2-3974-98C0-1736-1D602F1D868B}"/>
              </a:ext>
            </a:extLst>
          </p:cNvPr>
          <p:cNvSpPr>
            <a:spLocks noGrp="1"/>
          </p:cNvSpPr>
          <p:nvPr>
            <p:ph type="title"/>
          </p:nvPr>
        </p:nvSpPr>
        <p:spPr/>
        <p:txBody>
          <a:bodyPr/>
          <a:lstStyle/>
          <a:p>
            <a:pPr algn="ctr"/>
            <a:r>
              <a:rPr lang="en-US" dirty="0"/>
              <a:t>Updated Project Costs</a:t>
            </a:r>
          </a:p>
        </p:txBody>
      </p:sp>
      <p:sp>
        <p:nvSpPr>
          <p:cNvPr id="3" name="Content Placeholder 2">
            <a:extLst>
              <a:ext uri="{FF2B5EF4-FFF2-40B4-BE49-F238E27FC236}">
                <a16:creationId xmlns:a16="http://schemas.microsoft.com/office/drawing/2014/main" id="{2CF2F4A7-86F7-AD72-FC15-902C0DC4DB6A}"/>
              </a:ext>
            </a:extLst>
          </p:cNvPr>
          <p:cNvSpPr>
            <a:spLocks noGrp="1"/>
          </p:cNvSpPr>
          <p:nvPr>
            <p:ph idx="1"/>
          </p:nvPr>
        </p:nvSpPr>
        <p:spPr>
          <a:xfrm>
            <a:off x="1565202" y="1787742"/>
            <a:ext cx="8485632" cy="4512474"/>
          </a:xfrm>
        </p:spPr>
        <p:txBody>
          <a:bodyPr>
            <a:normAutofit lnSpcReduction="10000"/>
          </a:bodyPr>
          <a:lstStyle/>
          <a:p>
            <a:r>
              <a:rPr lang="en-US" sz="4800" dirty="0"/>
              <a:t>Engineer’s Estimate –Approximately $1,800,000 </a:t>
            </a:r>
          </a:p>
          <a:p>
            <a:r>
              <a:rPr lang="en-US" sz="4800" dirty="0"/>
              <a:t> IRWA Completed a Rate Study </a:t>
            </a:r>
          </a:p>
          <a:p>
            <a:r>
              <a:rPr lang="en-US" sz="4800" dirty="0"/>
              <a:t>Determined Project was Affordable </a:t>
            </a:r>
          </a:p>
        </p:txBody>
      </p:sp>
    </p:spTree>
    <p:extLst>
      <p:ext uri="{BB962C8B-B14F-4D97-AF65-F5344CB8AC3E}">
        <p14:creationId xmlns:p14="http://schemas.microsoft.com/office/powerpoint/2010/main" val="85386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DA2-3974-98C0-1736-1D602F1D868B}"/>
              </a:ext>
            </a:extLst>
          </p:cNvPr>
          <p:cNvSpPr>
            <a:spLocks noGrp="1"/>
          </p:cNvSpPr>
          <p:nvPr>
            <p:ph type="title"/>
          </p:nvPr>
        </p:nvSpPr>
        <p:spPr/>
        <p:txBody>
          <a:bodyPr/>
          <a:lstStyle/>
          <a:p>
            <a:pPr algn="ctr"/>
            <a:r>
              <a:rPr lang="en-US" dirty="0"/>
              <a:t>Updated Project</a:t>
            </a:r>
          </a:p>
        </p:txBody>
      </p:sp>
      <p:sp>
        <p:nvSpPr>
          <p:cNvPr id="3" name="Content Placeholder 2">
            <a:extLst>
              <a:ext uri="{FF2B5EF4-FFF2-40B4-BE49-F238E27FC236}">
                <a16:creationId xmlns:a16="http://schemas.microsoft.com/office/drawing/2014/main" id="{2CF2F4A7-86F7-AD72-FC15-902C0DC4DB6A}"/>
              </a:ext>
            </a:extLst>
          </p:cNvPr>
          <p:cNvSpPr>
            <a:spLocks noGrp="1"/>
          </p:cNvSpPr>
          <p:nvPr>
            <p:ph idx="1"/>
          </p:nvPr>
        </p:nvSpPr>
        <p:spPr>
          <a:xfrm>
            <a:off x="1565202" y="1787742"/>
            <a:ext cx="8485632" cy="4421034"/>
          </a:xfrm>
        </p:spPr>
        <p:txBody>
          <a:bodyPr>
            <a:normAutofit/>
          </a:bodyPr>
          <a:lstStyle/>
          <a:p>
            <a:r>
              <a:rPr lang="en-US" sz="4800" dirty="0"/>
              <a:t>Engineers Were Retained</a:t>
            </a:r>
          </a:p>
          <a:p>
            <a:r>
              <a:rPr lang="en-US" sz="4800" dirty="0"/>
              <a:t>Easements Were Sought</a:t>
            </a:r>
          </a:p>
          <a:p>
            <a:r>
              <a:rPr lang="en-US" sz="4800" dirty="0"/>
              <a:t> PANDEMIC</a:t>
            </a:r>
          </a:p>
          <a:p>
            <a:r>
              <a:rPr lang="en-US" sz="4800" dirty="0"/>
              <a:t>Went Out For Bid</a:t>
            </a:r>
          </a:p>
          <a:p>
            <a:r>
              <a:rPr lang="en-US" sz="4800" dirty="0"/>
              <a:t>Bids Were Opened</a:t>
            </a:r>
          </a:p>
        </p:txBody>
      </p:sp>
    </p:spTree>
    <p:extLst>
      <p:ext uri="{BB962C8B-B14F-4D97-AF65-F5344CB8AC3E}">
        <p14:creationId xmlns:p14="http://schemas.microsoft.com/office/powerpoint/2010/main" val="201309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DA2-3974-98C0-1736-1D602F1D868B}"/>
              </a:ext>
            </a:extLst>
          </p:cNvPr>
          <p:cNvSpPr>
            <a:spLocks noGrp="1"/>
          </p:cNvSpPr>
          <p:nvPr>
            <p:ph type="title"/>
          </p:nvPr>
        </p:nvSpPr>
        <p:spPr/>
        <p:txBody>
          <a:bodyPr/>
          <a:lstStyle/>
          <a:p>
            <a:pPr algn="ctr"/>
            <a:r>
              <a:rPr lang="en-US" dirty="0"/>
              <a:t>Game Changer #2</a:t>
            </a:r>
            <a:br>
              <a:rPr lang="en-US" dirty="0"/>
            </a:br>
            <a:r>
              <a:rPr lang="en-US" dirty="0"/>
              <a:t>The Pandemic!</a:t>
            </a:r>
          </a:p>
        </p:txBody>
      </p:sp>
      <p:sp>
        <p:nvSpPr>
          <p:cNvPr id="3" name="Content Placeholder 2">
            <a:extLst>
              <a:ext uri="{FF2B5EF4-FFF2-40B4-BE49-F238E27FC236}">
                <a16:creationId xmlns:a16="http://schemas.microsoft.com/office/drawing/2014/main" id="{2CF2F4A7-86F7-AD72-FC15-902C0DC4DB6A}"/>
              </a:ext>
            </a:extLst>
          </p:cNvPr>
          <p:cNvSpPr>
            <a:spLocks noGrp="1"/>
          </p:cNvSpPr>
          <p:nvPr>
            <p:ph idx="1"/>
          </p:nvPr>
        </p:nvSpPr>
        <p:spPr>
          <a:xfrm>
            <a:off x="1664208" y="2052918"/>
            <a:ext cx="8485632" cy="3908970"/>
          </a:xfrm>
        </p:spPr>
        <p:txBody>
          <a:bodyPr>
            <a:normAutofit/>
          </a:bodyPr>
          <a:lstStyle/>
          <a:p>
            <a:r>
              <a:rPr lang="en-US" sz="4800" dirty="0"/>
              <a:t>Bid Opening Revealed a Low Bid of $2,800,000</a:t>
            </a:r>
          </a:p>
          <a:p>
            <a:r>
              <a:rPr lang="en-US" sz="4800" dirty="0"/>
              <a:t>Project Cuts Considered</a:t>
            </a:r>
          </a:p>
          <a:p>
            <a:r>
              <a:rPr lang="en-US" sz="4800" dirty="0"/>
              <a:t>Game Changer #3</a:t>
            </a:r>
          </a:p>
          <a:p>
            <a:endParaRPr lang="en-US" sz="4800" dirty="0"/>
          </a:p>
        </p:txBody>
      </p:sp>
    </p:spTree>
    <p:extLst>
      <p:ext uri="{BB962C8B-B14F-4D97-AF65-F5344CB8AC3E}">
        <p14:creationId xmlns:p14="http://schemas.microsoft.com/office/powerpoint/2010/main" val="5596992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257</TotalTime>
  <Words>1676</Words>
  <Application>Microsoft Macintosh PowerPoint</Application>
  <PresentationFormat>Widescreen</PresentationFormat>
  <Paragraphs>136</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Wingdings</vt:lpstr>
      <vt:lpstr>Wingdings 3</vt:lpstr>
      <vt:lpstr>Ion</vt:lpstr>
      <vt:lpstr>IEPA – SRF FUNDING City of Macon</vt:lpstr>
      <vt:lpstr>Original Project</vt:lpstr>
      <vt:lpstr>Original Project</vt:lpstr>
      <vt:lpstr>Game Changer #1</vt:lpstr>
      <vt:lpstr>Updated Project</vt:lpstr>
      <vt:lpstr>Updated Project</vt:lpstr>
      <vt:lpstr>Updated Project Costs</vt:lpstr>
      <vt:lpstr>Updated Project</vt:lpstr>
      <vt:lpstr>Game Changer #2 The Pandemic!</vt:lpstr>
      <vt:lpstr>Game Changer #3 </vt:lpstr>
      <vt:lpstr>Things Gone Wrong</vt:lpstr>
      <vt:lpstr>Things Gone Wrong</vt:lpstr>
      <vt:lpstr>PowerPoint Presentation</vt:lpstr>
      <vt:lpstr>Things Gone Wrong</vt:lpstr>
      <vt:lpstr>Things Gone Wrong</vt:lpstr>
      <vt:lpstr>Things Gone Wrong</vt:lpstr>
      <vt:lpstr>Things Gone Wrong</vt:lpstr>
      <vt:lpstr>Things Gone Wrong</vt:lpstr>
      <vt:lpstr>Things Gone Wrong</vt:lpstr>
      <vt:lpstr>Things Gone Wrong</vt:lpstr>
      <vt:lpstr>Things Gone Wrong</vt:lpstr>
      <vt:lpstr>Things Gone Wrong</vt:lpstr>
      <vt:lpstr>Things Gone Wrong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IEPA – SRF FUNDING City of Macon</dc:title>
  <dc:creator>Frank Dunmire</dc:creator>
  <cp:lastModifiedBy>Chavez, Jaime</cp:lastModifiedBy>
  <cp:revision>7</cp:revision>
  <dcterms:created xsi:type="dcterms:W3CDTF">2022-10-30T13:35:13Z</dcterms:created>
  <dcterms:modified xsi:type="dcterms:W3CDTF">2022-12-01T23:57:27Z</dcterms:modified>
</cp:coreProperties>
</file>